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3" r:id="rId9"/>
    <p:sldId id="264" r:id="rId10"/>
    <p:sldId id="265" r:id="rId11"/>
    <p:sldId id="267" r:id="rId12"/>
    <p:sldId id="268" r:id="rId13"/>
    <p:sldId id="308" r:id="rId14"/>
    <p:sldId id="270" r:id="rId15"/>
    <p:sldId id="271" r:id="rId16"/>
    <p:sldId id="272" r:id="rId17"/>
    <p:sldId id="266" r:id="rId18"/>
    <p:sldId id="273" r:id="rId19"/>
    <p:sldId id="274" r:id="rId20"/>
    <p:sldId id="275" r:id="rId21"/>
    <p:sldId id="276" r:id="rId22"/>
    <p:sldId id="277" r:id="rId23"/>
    <p:sldId id="278" r:id="rId24"/>
    <p:sldId id="286" r:id="rId25"/>
    <p:sldId id="285" r:id="rId26"/>
    <p:sldId id="284" r:id="rId27"/>
    <p:sldId id="279" r:id="rId28"/>
    <p:sldId id="280" r:id="rId29"/>
    <p:sldId id="281" r:id="rId30"/>
    <p:sldId id="282" r:id="rId31"/>
    <p:sldId id="283" r:id="rId32"/>
    <p:sldId id="287" r:id="rId33"/>
    <p:sldId id="288" r:id="rId34"/>
    <p:sldId id="302" r:id="rId35"/>
    <p:sldId id="289" r:id="rId36"/>
    <p:sldId id="290" r:id="rId37"/>
    <p:sldId id="291" r:id="rId38"/>
    <p:sldId id="292" r:id="rId39"/>
    <p:sldId id="297" r:id="rId40"/>
    <p:sldId id="298" r:id="rId41"/>
    <p:sldId id="299" r:id="rId42"/>
    <p:sldId id="300" r:id="rId43"/>
    <p:sldId id="294" r:id="rId44"/>
    <p:sldId id="295" r:id="rId45"/>
    <p:sldId id="296" r:id="rId46"/>
    <p:sldId id="303" r:id="rId47"/>
    <p:sldId id="304" r:id="rId48"/>
    <p:sldId id="305" r:id="rId49"/>
    <p:sldId id="306"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1BC81-4A71-49C1-9BDB-9832C53BC87B}" type="datetimeFigureOut">
              <a:rPr lang="en-GB" smtClean="0"/>
              <a:pPr/>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C48864-1076-4541-A6EA-80B9A392AEB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1BC81-4A71-49C1-9BDB-9832C53BC87B}" type="datetimeFigureOut">
              <a:rPr lang="en-GB" smtClean="0"/>
              <a:pPr/>
              <a:t>01/12/2016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8864-1076-4541-A6EA-80B9A392AEB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9.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9.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9.xml"/><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9.xml"/><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9.xml"/><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9.xml"/><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9.xml"/><Relationship Id="rId4" Type="http://schemas.openxmlformats.org/officeDocument/2006/relationships/image" Target="../media/image106.png"/></Relationships>
</file>

<file path=ppt/slides/_rels/slide4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9.xml"/><Relationship Id="rId4" Type="http://schemas.openxmlformats.org/officeDocument/2006/relationships/image" Target="../media/image1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Astronomy Club Xmas Quiz 2017</a:t>
            </a:r>
            <a:endParaRPr lang="en-GB" dirty="0"/>
          </a:p>
        </p:txBody>
      </p:sp>
      <p:sp>
        <p:nvSpPr>
          <p:cNvPr id="3" name="Subtitle 2"/>
          <p:cNvSpPr>
            <a:spLocks noGrp="1"/>
          </p:cNvSpPr>
          <p:nvPr>
            <p:ph type="subTitle" idx="1"/>
          </p:nvPr>
        </p:nvSpPr>
        <p:spPr/>
        <p:txBody>
          <a:bodyPr/>
          <a:lstStyle/>
          <a:p>
            <a:r>
              <a:rPr lang="en-GB" dirty="0" smtClean="0"/>
              <a:t>Questions and Answers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fontScale="77500" lnSpcReduction="20000"/>
          </a:bodyPr>
          <a:lstStyle/>
          <a:p>
            <a:r>
              <a:rPr lang="en-GB" sz="2800" dirty="0" smtClean="0"/>
              <a:t>There are many gaps in the rings of Saturn. Of the options listed only the Maxwell Gap is one of them. </a:t>
            </a:r>
            <a:endParaRPr lang="en-GB" sz="2800" dirty="0" smtClean="0"/>
          </a:p>
          <a:p>
            <a:endParaRPr lang="en-GB" sz="2800" dirty="0" smtClean="0"/>
          </a:p>
          <a:p>
            <a:r>
              <a:rPr lang="en-GB" sz="2800" dirty="0" smtClean="0"/>
              <a:t>Q9: I </a:t>
            </a:r>
            <a:r>
              <a:rPr lang="en-GB" sz="2800" dirty="0" smtClean="0"/>
              <a:t>am sure that my friend known as Agent 86 could answer just what is the name of the dark space seen here in the rings of Saturn?</a:t>
            </a:r>
          </a:p>
          <a:p>
            <a:pPr marL="514350" indent="-514350">
              <a:buFont typeface="+mj-lt"/>
              <a:buAutoNum type="arabicPeriod"/>
            </a:pPr>
            <a:r>
              <a:rPr lang="en-GB" sz="2800" dirty="0" smtClean="0"/>
              <a:t> The James Gap</a:t>
            </a:r>
          </a:p>
          <a:p>
            <a:pPr marL="514350" indent="-514350">
              <a:buFont typeface="+mj-lt"/>
              <a:buAutoNum type="arabicPeriod"/>
            </a:pPr>
            <a:r>
              <a:rPr lang="en-GB" sz="2800" dirty="0" smtClean="0"/>
              <a:t> The Bond Gap</a:t>
            </a:r>
          </a:p>
          <a:p>
            <a:pPr marL="514350" indent="-514350">
              <a:buFont typeface="+mj-lt"/>
              <a:buAutoNum type="arabicPeriod"/>
            </a:pPr>
            <a:r>
              <a:rPr lang="en-GB" sz="2800" dirty="0" smtClean="0"/>
              <a:t> The Madonna Gap</a:t>
            </a:r>
          </a:p>
          <a:p>
            <a:pPr marL="514350" indent="-514350">
              <a:buFont typeface="+mj-lt"/>
              <a:buAutoNum type="arabicPeriod"/>
            </a:pPr>
            <a:r>
              <a:rPr lang="en-GB" sz="2800" dirty="0" smtClean="0"/>
              <a:t> </a:t>
            </a:r>
            <a:r>
              <a:rPr lang="en-GB" sz="2800" b="1" dirty="0" smtClean="0"/>
              <a:t>The Maxwell Gap</a:t>
            </a:r>
            <a:endParaRPr lang="en-GB" sz="2800" b="1" dirty="0"/>
          </a:p>
        </p:txBody>
      </p:sp>
      <p:pic>
        <p:nvPicPr>
          <p:cNvPr id="5122" name="Picture 2"/>
          <p:cNvPicPr>
            <a:picLocks noChangeAspect="1" noChangeArrowheads="1"/>
          </p:cNvPicPr>
          <p:nvPr/>
        </p:nvPicPr>
        <p:blipFill>
          <a:blip r:embed="rId2" cstate="print"/>
          <a:srcRect/>
          <a:stretch>
            <a:fillRect/>
          </a:stretch>
        </p:blipFill>
        <p:spPr bwMode="auto">
          <a:xfrm>
            <a:off x="3131840" y="980728"/>
            <a:ext cx="2381250" cy="1219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852936"/>
            <a:ext cx="7920880" cy="3672408"/>
          </a:xfrm>
        </p:spPr>
        <p:txBody>
          <a:bodyPr>
            <a:normAutofit fontScale="85000" lnSpcReduction="10000"/>
          </a:bodyPr>
          <a:lstStyle/>
          <a:p>
            <a:r>
              <a:rPr lang="en-GB" sz="2400" dirty="0" smtClean="0"/>
              <a:t>Q10: Author </a:t>
            </a:r>
            <a:r>
              <a:rPr lang="en-GB" sz="2400" dirty="0" smtClean="0"/>
              <a:t>Mark Twain could tell you that this is an image of which celestial body that is seen on earth every 75 to 76 years?</a:t>
            </a:r>
          </a:p>
          <a:p>
            <a:pPr marL="457200" indent="-457200">
              <a:buFont typeface="+mj-lt"/>
              <a:buAutoNum type="arabicPeriod"/>
            </a:pPr>
            <a:r>
              <a:rPr lang="en-GB" sz="2400" dirty="0" smtClean="0"/>
              <a:t> Samuel's Comet</a:t>
            </a:r>
          </a:p>
          <a:p>
            <a:pPr marL="457200" indent="-457200">
              <a:buFont typeface="+mj-lt"/>
              <a:buAutoNum type="arabicPeriod"/>
            </a:pPr>
            <a:r>
              <a:rPr lang="en-GB" sz="2400" dirty="0" smtClean="0"/>
              <a:t> Langhorne's Comet</a:t>
            </a:r>
          </a:p>
          <a:p>
            <a:pPr marL="457200" indent="-457200">
              <a:buFont typeface="+mj-lt"/>
              <a:buAutoNum type="arabicPeriod"/>
            </a:pPr>
            <a:r>
              <a:rPr lang="en-GB" sz="2400" dirty="0" smtClean="0"/>
              <a:t> Clemens's Comet</a:t>
            </a:r>
          </a:p>
          <a:p>
            <a:pPr marL="457200" indent="-457200">
              <a:buFont typeface="+mj-lt"/>
              <a:buAutoNum type="arabicPeriod"/>
            </a:pPr>
            <a:r>
              <a:rPr lang="en-GB" sz="2400" dirty="0" smtClean="0"/>
              <a:t> </a:t>
            </a:r>
            <a:r>
              <a:rPr lang="en-GB" sz="2400" b="1" dirty="0" smtClean="0"/>
              <a:t>Halley's </a:t>
            </a:r>
            <a:r>
              <a:rPr lang="en-GB" sz="2400" b="1" dirty="0" smtClean="0"/>
              <a:t>Comet</a:t>
            </a:r>
          </a:p>
          <a:p>
            <a:r>
              <a:rPr lang="en-GB" sz="2400" dirty="0" smtClean="0"/>
              <a:t>For a bonus point, what is the connection between Twain and this comet?</a:t>
            </a:r>
            <a:r>
              <a:rPr lang="en-GB" sz="2400" dirty="0" smtClean="0"/>
              <a:t> </a:t>
            </a:r>
            <a:endParaRPr lang="en-GB" sz="2400" dirty="0" smtClean="0"/>
          </a:p>
          <a:p>
            <a:r>
              <a:rPr lang="en-GB" sz="2400" dirty="0" smtClean="0"/>
              <a:t>On </a:t>
            </a:r>
            <a:r>
              <a:rPr lang="en-GB" sz="2400" dirty="0" smtClean="0"/>
              <a:t>the date of the both the birth and the death of American author Mark Twain, Halley's Comet was overhead. English astronomer Edmond Halley (1656-1742) successfully predicted the return of this comet and it was named in his </a:t>
            </a:r>
            <a:r>
              <a:rPr lang="en-GB" sz="2400" dirty="0" err="1" smtClean="0"/>
              <a:t>honor</a:t>
            </a:r>
            <a:r>
              <a:rPr lang="en-GB" sz="2400" dirty="0" smtClean="0"/>
              <a:t>. </a:t>
            </a:r>
          </a:p>
          <a:p>
            <a:endParaRPr lang="en-GB" sz="2400" dirty="0" smtClean="0"/>
          </a:p>
          <a:p>
            <a:endParaRPr lang="en-GB" sz="2400" dirty="0" smtClean="0"/>
          </a:p>
          <a:p>
            <a:endParaRPr lang="en-GB" sz="2400" dirty="0"/>
          </a:p>
        </p:txBody>
      </p:sp>
      <p:pic>
        <p:nvPicPr>
          <p:cNvPr id="6146" name="Picture 2"/>
          <p:cNvPicPr>
            <a:picLocks noChangeAspect="1" noChangeArrowheads="1"/>
          </p:cNvPicPr>
          <p:nvPr/>
        </p:nvPicPr>
        <p:blipFill>
          <a:blip r:embed="rId2" cstate="print"/>
          <a:srcRect/>
          <a:stretch>
            <a:fillRect/>
          </a:stretch>
        </p:blipFill>
        <p:spPr bwMode="auto">
          <a:xfrm>
            <a:off x="611560" y="692696"/>
            <a:ext cx="2381250" cy="1743075"/>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4067944" y="404664"/>
            <a:ext cx="1905000" cy="2228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5013176"/>
            <a:ext cx="7920880" cy="1159024"/>
          </a:xfrm>
        </p:spPr>
        <p:txBody>
          <a:bodyPr>
            <a:normAutofit fontScale="92500" lnSpcReduction="10000"/>
          </a:bodyPr>
          <a:lstStyle/>
          <a:p>
            <a:r>
              <a:rPr lang="en-GB" sz="2400" dirty="0" smtClean="0"/>
              <a:t>Question 11:</a:t>
            </a:r>
          </a:p>
          <a:p>
            <a:pPr>
              <a:buFont typeface="Arial" pitchFamily="34" charset="0"/>
              <a:buChar char="•"/>
            </a:pPr>
            <a:r>
              <a:rPr lang="en-GB" sz="2400" dirty="0" smtClean="0"/>
              <a:t>What </a:t>
            </a:r>
            <a:r>
              <a:rPr lang="en-GB" sz="2400" dirty="0" smtClean="0"/>
              <a:t>do the letters </a:t>
            </a:r>
            <a:r>
              <a:rPr lang="en-GB" sz="2400" dirty="0" smtClean="0"/>
              <a:t>ESA </a:t>
            </a:r>
            <a:r>
              <a:rPr lang="en-GB" sz="2400" dirty="0" smtClean="0"/>
              <a:t>stand for</a:t>
            </a:r>
            <a:r>
              <a:rPr lang="en-GB" sz="2400" dirty="0" smtClean="0"/>
              <a:t>?</a:t>
            </a:r>
          </a:p>
          <a:p>
            <a:r>
              <a:rPr lang="en-GB" sz="2400" dirty="0" smtClean="0"/>
              <a:t>European Space Agency</a:t>
            </a:r>
            <a:endParaRPr lang="en-GB" sz="2400" dirty="0"/>
          </a:p>
        </p:txBody>
      </p:sp>
      <p:pic>
        <p:nvPicPr>
          <p:cNvPr id="7174" name="Picture 6"/>
          <p:cNvPicPr>
            <a:picLocks noChangeAspect="1" noChangeArrowheads="1"/>
          </p:cNvPicPr>
          <p:nvPr/>
        </p:nvPicPr>
        <p:blipFill>
          <a:blip r:embed="rId2" cstate="print"/>
          <a:srcRect/>
          <a:stretch>
            <a:fillRect/>
          </a:stretch>
        </p:blipFill>
        <p:spPr bwMode="auto">
          <a:xfrm>
            <a:off x="5292080" y="4367084"/>
            <a:ext cx="3131815" cy="1861869"/>
          </a:xfrm>
          <a:prstGeom prst="rect">
            <a:avLst/>
          </a:prstGeom>
          <a:noFill/>
          <a:ln w="9525">
            <a:noFill/>
            <a:miter lim="800000"/>
            <a:headEnd/>
            <a:tailEnd/>
          </a:ln>
        </p:spPr>
      </p:pic>
      <p:pic>
        <p:nvPicPr>
          <p:cNvPr id="7175" name="Picture 7"/>
          <p:cNvPicPr>
            <a:picLocks noChangeAspect="1" noChangeArrowheads="1"/>
          </p:cNvPicPr>
          <p:nvPr/>
        </p:nvPicPr>
        <p:blipFill>
          <a:blip r:embed="rId3" cstate="print"/>
          <a:srcRect/>
          <a:stretch>
            <a:fillRect/>
          </a:stretch>
        </p:blipFill>
        <p:spPr bwMode="auto">
          <a:xfrm>
            <a:off x="251520" y="908720"/>
            <a:ext cx="5450548" cy="3240360"/>
          </a:xfrm>
          <a:prstGeom prst="rect">
            <a:avLst/>
          </a:prstGeom>
          <a:noFill/>
          <a:ln w="9525">
            <a:noFill/>
            <a:miter lim="800000"/>
            <a:headEnd/>
            <a:tailEnd/>
          </a:ln>
        </p:spPr>
      </p:pic>
      <p:pic>
        <p:nvPicPr>
          <p:cNvPr id="7176" name="Picture 8"/>
          <p:cNvPicPr>
            <a:picLocks noChangeAspect="1" noChangeArrowheads="1"/>
          </p:cNvPicPr>
          <p:nvPr/>
        </p:nvPicPr>
        <p:blipFill>
          <a:blip r:embed="rId4" cstate="print"/>
          <a:srcRect/>
          <a:stretch>
            <a:fillRect/>
          </a:stretch>
        </p:blipFill>
        <p:spPr bwMode="auto">
          <a:xfrm>
            <a:off x="5739593" y="1700808"/>
            <a:ext cx="3094411" cy="136815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5013176"/>
            <a:ext cx="7920880" cy="1159024"/>
          </a:xfrm>
        </p:spPr>
        <p:txBody>
          <a:bodyPr>
            <a:normAutofit fontScale="92500" lnSpcReduction="10000"/>
          </a:bodyPr>
          <a:lstStyle/>
          <a:p>
            <a:r>
              <a:rPr lang="en-GB" sz="2400" dirty="0" smtClean="0"/>
              <a:t>Question 12:</a:t>
            </a:r>
          </a:p>
          <a:p>
            <a:pPr>
              <a:buFont typeface="Arial" pitchFamily="34" charset="0"/>
              <a:buChar char="•"/>
            </a:pPr>
            <a:r>
              <a:rPr lang="en-GB" sz="2400" dirty="0" smtClean="0"/>
              <a:t>What </a:t>
            </a:r>
            <a:r>
              <a:rPr lang="en-GB" sz="2400" dirty="0" smtClean="0"/>
              <a:t>do the </a:t>
            </a:r>
            <a:r>
              <a:rPr lang="en-GB" sz="2400" dirty="0" smtClean="0"/>
              <a:t>letters ISS stand for?</a:t>
            </a:r>
          </a:p>
          <a:p>
            <a:r>
              <a:rPr lang="en-GB" sz="2400" dirty="0" smtClean="0"/>
              <a:t>International Space Station</a:t>
            </a:r>
            <a:endParaRPr lang="en-GB" sz="2400" dirty="0" smtClean="0"/>
          </a:p>
        </p:txBody>
      </p:sp>
      <p:pic>
        <p:nvPicPr>
          <p:cNvPr id="7170" name="Picture 2"/>
          <p:cNvPicPr>
            <a:picLocks noChangeAspect="1" noChangeArrowheads="1"/>
          </p:cNvPicPr>
          <p:nvPr/>
        </p:nvPicPr>
        <p:blipFill>
          <a:blip r:embed="rId2" cstate="print"/>
          <a:srcRect/>
          <a:stretch>
            <a:fillRect/>
          </a:stretch>
        </p:blipFill>
        <p:spPr bwMode="auto">
          <a:xfrm>
            <a:off x="683568" y="404664"/>
            <a:ext cx="2057400" cy="14763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51520" y="2780928"/>
            <a:ext cx="2762250" cy="165735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3035391" y="1052736"/>
            <a:ext cx="6108609" cy="363157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3717032"/>
            <a:ext cx="7920880" cy="2455168"/>
          </a:xfrm>
        </p:spPr>
        <p:txBody>
          <a:bodyPr>
            <a:noAutofit/>
          </a:bodyPr>
          <a:lstStyle/>
          <a:p>
            <a:r>
              <a:rPr lang="en-GB" sz="3200" dirty="0" smtClean="0"/>
              <a:t>Q13: What is the name of the most prominent crater on the Moon?</a:t>
            </a:r>
            <a:endParaRPr lang="en-GB" sz="3200" dirty="0"/>
          </a:p>
          <a:p>
            <a:pPr marL="514350" indent="-514350">
              <a:buFont typeface="+mj-lt"/>
              <a:buAutoNum type="arabicPeriod"/>
            </a:pPr>
            <a:r>
              <a:rPr lang="en-GB" sz="3200" b="1" dirty="0" err="1" smtClean="0"/>
              <a:t>Tycho</a:t>
            </a:r>
            <a:r>
              <a:rPr lang="en-GB" sz="3200" b="1" dirty="0" smtClean="0"/>
              <a:t> (after </a:t>
            </a:r>
            <a:r>
              <a:rPr lang="en-GB" sz="3200" b="1" dirty="0" err="1" smtClean="0"/>
              <a:t>Tycho</a:t>
            </a:r>
            <a:r>
              <a:rPr lang="en-GB" sz="3200" b="1" dirty="0" smtClean="0"/>
              <a:t> Brahe)</a:t>
            </a:r>
            <a:endParaRPr lang="en-GB" sz="3200" b="1" dirty="0" smtClean="0"/>
          </a:p>
          <a:p>
            <a:pPr marL="514350" indent="-514350">
              <a:buFont typeface="+mj-lt"/>
              <a:buAutoNum type="arabicPeriod"/>
            </a:pPr>
            <a:r>
              <a:rPr lang="en-GB" sz="3200" dirty="0" smtClean="0"/>
              <a:t>Copernicus</a:t>
            </a:r>
          </a:p>
          <a:p>
            <a:pPr marL="514350" indent="-514350">
              <a:buFont typeface="+mj-lt"/>
              <a:buAutoNum type="arabicPeriod"/>
            </a:pPr>
            <a:r>
              <a:rPr lang="en-GB" sz="3200" dirty="0" err="1" smtClean="0"/>
              <a:t>Kepler</a:t>
            </a:r>
            <a:endParaRPr lang="en-GB" sz="3200" dirty="0"/>
          </a:p>
        </p:txBody>
      </p:sp>
      <p:pic>
        <p:nvPicPr>
          <p:cNvPr id="8194" name="Picture 2"/>
          <p:cNvPicPr>
            <a:picLocks noChangeAspect="1" noChangeArrowheads="1"/>
          </p:cNvPicPr>
          <p:nvPr/>
        </p:nvPicPr>
        <p:blipFill>
          <a:blip r:embed="rId2" cstate="print"/>
          <a:srcRect/>
          <a:stretch>
            <a:fillRect/>
          </a:stretch>
        </p:blipFill>
        <p:spPr bwMode="auto">
          <a:xfrm>
            <a:off x="899592" y="548680"/>
            <a:ext cx="2088232" cy="2088232"/>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347864" y="404664"/>
            <a:ext cx="4112580" cy="3096344"/>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6156177" y="4300560"/>
            <a:ext cx="1512168" cy="22232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Autofit/>
          </a:bodyPr>
          <a:lstStyle/>
          <a:p>
            <a:r>
              <a:rPr lang="en-GB" sz="2800" dirty="0" smtClean="0"/>
              <a:t>Q14: In </a:t>
            </a:r>
            <a:r>
              <a:rPr lang="en-GB" sz="2800" dirty="0" smtClean="0"/>
              <a:t>1609 Galileo discovered four moons orbiting Jupiter. Three of them are named "Io", "Ganymede" and "</a:t>
            </a:r>
            <a:r>
              <a:rPr lang="en-GB" sz="2800" dirty="0" err="1" smtClean="0"/>
              <a:t>Callisto</a:t>
            </a:r>
            <a:r>
              <a:rPr lang="en-GB" sz="2800" dirty="0" smtClean="0"/>
              <a:t>." What did he name the other one?</a:t>
            </a:r>
          </a:p>
          <a:p>
            <a:endParaRPr lang="en-GB" sz="2800" dirty="0"/>
          </a:p>
          <a:p>
            <a:pPr marL="514350" indent="-514350">
              <a:buFont typeface="+mj-lt"/>
              <a:buAutoNum type="arabicPeriod"/>
            </a:pPr>
            <a:r>
              <a:rPr lang="en-GB" sz="2800" dirty="0" err="1" smtClean="0"/>
              <a:t>Vesta</a:t>
            </a:r>
            <a:endParaRPr lang="en-GB" sz="2800" dirty="0" smtClean="0"/>
          </a:p>
          <a:p>
            <a:pPr marL="514350" indent="-514350">
              <a:buFont typeface="+mj-lt"/>
              <a:buAutoNum type="arabicPeriod"/>
            </a:pPr>
            <a:r>
              <a:rPr lang="en-GB" sz="2800" b="1" dirty="0" err="1" smtClean="0"/>
              <a:t>Europa</a:t>
            </a:r>
            <a:endParaRPr lang="en-GB" sz="2800" b="1" dirty="0" smtClean="0"/>
          </a:p>
          <a:p>
            <a:pPr marL="514350" indent="-514350">
              <a:buFont typeface="+mj-lt"/>
              <a:buAutoNum type="arabicPeriod"/>
            </a:pPr>
            <a:r>
              <a:rPr lang="en-GB" sz="2800" dirty="0" err="1" smtClean="0"/>
              <a:t>Amalthea</a:t>
            </a:r>
            <a:endParaRPr lang="en-GB" sz="2800" dirty="0"/>
          </a:p>
        </p:txBody>
      </p:sp>
      <p:pic>
        <p:nvPicPr>
          <p:cNvPr id="9218" name="Picture 2"/>
          <p:cNvPicPr>
            <a:picLocks noChangeAspect="1" noChangeArrowheads="1"/>
          </p:cNvPicPr>
          <p:nvPr/>
        </p:nvPicPr>
        <p:blipFill>
          <a:blip r:embed="rId2" cstate="print"/>
          <a:srcRect/>
          <a:stretch>
            <a:fillRect/>
          </a:stretch>
        </p:blipFill>
        <p:spPr bwMode="auto">
          <a:xfrm>
            <a:off x="827583" y="548680"/>
            <a:ext cx="4114743" cy="23042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lstStyle/>
          <a:p>
            <a:r>
              <a:rPr lang="en-GB" sz="2800" dirty="0" smtClean="0"/>
              <a:t>Q15: </a:t>
            </a:r>
            <a:r>
              <a:rPr lang="en-GB" sz="2800" dirty="0" smtClean="0"/>
              <a:t>How many tails does a comet have as it approaches the Sun?</a:t>
            </a:r>
          </a:p>
          <a:p>
            <a:endParaRPr lang="en-GB" sz="2800" dirty="0"/>
          </a:p>
          <a:p>
            <a:pPr marL="514350" indent="-514350">
              <a:buFont typeface="+mj-lt"/>
              <a:buAutoNum type="arabicPeriod"/>
            </a:pPr>
            <a:r>
              <a:rPr lang="en-GB" sz="2800" dirty="0" smtClean="0"/>
              <a:t>One</a:t>
            </a:r>
          </a:p>
          <a:p>
            <a:pPr marL="514350" indent="-514350">
              <a:buFont typeface="+mj-lt"/>
              <a:buAutoNum type="arabicPeriod"/>
            </a:pPr>
            <a:r>
              <a:rPr lang="en-GB" sz="2800" b="1" dirty="0" smtClean="0"/>
              <a:t>Two</a:t>
            </a:r>
          </a:p>
          <a:p>
            <a:pPr marL="514350" indent="-514350">
              <a:buFont typeface="+mj-lt"/>
              <a:buAutoNum type="arabicPeriod"/>
            </a:pPr>
            <a:r>
              <a:rPr lang="en-GB" sz="2800" dirty="0" smtClean="0"/>
              <a:t>Three</a:t>
            </a:r>
          </a:p>
          <a:p>
            <a:endParaRPr lang="en-GB" dirty="0"/>
          </a:p>
        </p:txBody>
      </p:sp>
      <p:pic>
        <p:nvPicPr>
          <p:cNvPr id="10242" name="Picture 2"/>
          <p:cNvPicPr>
            <a:picLocks noChangeAspect="1" noChangeArrowheads="1"/>
          </p:cNvPicPr>
          <p:nvPr/>
        </p:nvPicPr>
        <p:blipFill>
          <a:blip r:embed="rId2" cstate="print"/>
          <a:srcRect/>
          <a:stretch>
            <a:fillRect/>
          </a:stretch>
        </p:blipFill>
        <p:spPr bwMode="auto">
          <a:xfrm>
            <a:off x="971600" y="332656"/>
            <a:ext cx="2952328" cy="2211396"/>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211960" y="188640"/>
            <a:ext cx="4252490" cy="2866147"/>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3995936" y="4149080"/>
            <a:ext cx="3240360" cy="25492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lstStyle/>
          <a:p>
            <a:r>
              <a:rPr lang="en-GB" sz="2800" dirty="0" smtClean="0"/>
              <a:t>Q16: What </a:t>
            </a:r>
            <a:r>
              <a:rPr lang="en-GB" sz="2800" dirty="0" smtClean="0"/>
              <a:t>did the Earth do in 1910 that caused unnecessary fear for many people around the world?</a:t>
            </a:r>
          </a:p>
          <a:p>
            <a:endParaRPr lang="en-GB" sz="2800" dirty="0"/>
          </a:p>
          <a:p>
            <a:pPr marL="514350" indent="-514350">
              <a:buFont typeface="+mj-lt"/>
              <a:buAutoNum type="arabicPeriod"/>
            </a:pPr>
            <a:r>
              <a:rPr lang="en-GB" sz="2800" dirty="0" smtClean="0"/>
              <a:t>Nearly missed an asteroid.</a:t>
            </a:r>
          </a:p>
          <a:p>
            <a:pPr marL="514350" indent="-514350">
              <a:buFont typeface="+mj-lt"/>
              <a:buAutoNum type="arabicPeriod"/>
            </a:pPr>
            <a:r>
              <a:rPr lang="en-GB" sz="2800" dirty="0" smtClean="0"/>
              <a:t>Reversed its magnetic poles.</a:t>
            </a:r>
          </a:p>
          <a:p>
            <a:pPr marL="514350" indent="-514350">
              <a:buFont typeface="+mj-lt"/>
              <a:buAutoNum type="arabicPeriod"/>
            </a:pPr>
            <a:r>
              <a:rPr lang="en-GB" sz="2800" b="1" dirty="0" smtClean="0"/>
              <a:t>Passed through a comet tail.</a:t>
            </a:r>
            <a:endParaRPr lang="en-GB" sz="2800" b="1" dirty="0"/>
          </a:p>
        </p:txBody>
      </p:sp>
      <p:pic>
        <p:nvPicPr>
          <p:cNvPr id="11266" name="Picture 2"/>
          <p:cNvPicPr>
            <a:picLocks noChangeAspect="1" noChangeArrowheads="1"/>
          </p:cNvPicPr>
          <p:nvPr/>
        </p:nvPicPr>
        <p:blipFill>
          <a:blip r:embed="rId2" cstate="print"/>
          <a:srcRect/>
          <a:stretch>
            <a:fillRect/>
          </a:stretch>
        </p:blipFill>
        <p:spPr bwMode="auto">
          <a:xfrm>
            <a:off x="6444208" y="332656"/>
            <a:ext cx="2088232" cy="2607693"/>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2843808" y="908720"/>
            <a:ext cx="3276600" cy="139065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395536" y="764704"/>
            <a:ext cx="2466975" cy="1847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3573016"/>
            <a:ext cx="7920880" cy="3024336"/>
          </a:xfrm>
        </p:spPr>
        <p:txBody>
          <a:bodyPr>
            <a:normAutofit fontScale="40000" lnSpcReduction="20000"/>
          </a:bodyPr>
          <a:lstStyle/>
          <a:p>
            <a:r>
              <a:rPr lang="en-GB" sz="4200" dirty="0" smtClean="0"/>
              <a:t> </a:t>
            </a:r>
            <a:r>
              <a:rPr lang="en-GB" sz="5000" dirty="0" smtClean="0"/>
              <a:t>Q17: Ceres</a:t>
            </a:r>
            <a:r>
              <a:rPr lang="en-GB" sz="5000" dirty="0" smtClean="0"/>
              <a:t>, Pallas, Juno, and </a:t>
            </a:r>
            <a:r>
              <a:rPr lang="en-GB" sz="5000" dirty="0" err="1" smtClean="0"/>
              <a:t>Vesta</a:t>
            </a:r>
            <a:r>
              <a:rPr lang="en-GB" sz="5000" dirty="0" smtClean="0"/>
              <a:t> are names for four of what type of objects?</a:t>
            </a:r>
          </a:p>
          <a:p>
            <a:endParaRPr lang="en-GB" sz="5000" dirty="0"/>
          </a:p>
          <a:p>
            <a:pPr marL="914400" indent="-914400">
              <a:buFont typeface="+mj-lt"/>
              <a:buAutoNum type="arabicPeriod"/>
            </a:pPr>
            <a:r>
              <a:rPr lang="en-GB" sz="5000" b="1" dirty="0" smtClean="0"/>
              <a:t>Asteroids</a:t>
            </a:r>
          </a:p>
          <a:p>
            <a:pPr marL="914400" indent="-914400">
              <a:buFont typeface="+mj-lt"/>
              <a:buAutoNum type="arabicPeriod"/>
            </a:pPr>
            <a:r>
              <a:rPr lang="en-GB" sz="5000" dirty="0" smtClean="0"/>
              <a:t>Moons</a:t>
            </a:r>
          </a:p>
          <a:p>
            <a:pPr marL="914400" indent="-914400">
              <a:buFont typeface="+mj-lt"/>
              <a:buAutoNum type="arabicPeriod"/>
            </a:pPr>
            <a:r>
              <a:rPr lang="en-GB" sz="5000" dirty="0" smtClean="0"/>
              <a:t>Stars</a:t>
            </a:r>
          </a:p>
          <a:p>
            <a:pPr marL="914400" indent="-914400">
              <a:buFont typeface="+mj-lt"/>
              <a:buAutoNum type="arabicPeriod"/>
            </a:pPr>
            <a:r>
              <a:rPr lang="en-GB" sz="5000" dirty="0" err="1" smtClean="0"/>
              <a:t>Kuiper</a:t>
            </a:r>
            <a:r>
              <a:rPr lang="en-GB" sz="5000" dirty="0" smtClean="0"/>
              <a:t> Belt Objects</a:t>
            </a:r>
            <a:endParaRPr lang="en-GB" sz="5000" dirty="0" smtClean="0"/>
          </a:p>
          <a:p>
            <a:pPr>
              <a:buFont typeface="Arial" pitchFamily="34" charset="0"/>
              <a:buChar char="•"/>
            </a:pPr>
            <a:endParaRPr lang="en-GB" sz="5000" dirty="0" smtClean="0"/>
          </a:p>
          <a:p>
            <a:pPr>
              <a:buFont typeface="Arial" pitchFamily="34" charset="0"/>
              <a:buChar char="•"/>
            </a:pPr>
            <a:endParaRPr lang="en-GB" sz="5000" dirty="0" smtClean="0"/>
          </a:p>
          <a:p>
            <a:r>
              <a:rPr lang="en-GB" sz="5000" dirty="0" smtClean="0"/>
              <a:t>They are also the names of four goddesses depicted in the paintings above</a:t>
            </a:r>
            <a:r>
              <a:rPr lang="en-GB" sz="2400" dirty="0" smtClean="0"/>
              <a:t>.</a:t>
            </a:r>
          </a:p>
        </p:txBody>
      </p:sp>
      <p:pic>
        <p:nvPicPr>
          <p:cNvPr id="12290" name="Picture 2"/>
          <p:cNvPicPr>
            <a:picLocks noChangeAspect="1" noChangeArrowheads="1"/>
          </p:cNvPicPr>
          <p:nvPr/>
        </p:nvPicPr>
        <p:blipFill>
          <a:blip r:embed="rId2" cstate="print"/>
          <a:srcRect/>
          <a:stretch>
            <a:fillRect/>
          </a:stretch>
        </p:blipFill>
        <p:spPr bwMode="auto">
          <a:xfrm>
            <a:off x="2411760" y="548680"/>
            <a:ext cx="2056287" cy="290026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23528" y="908720"/>
            <a:ext cx="1895475" cy="2409825"/>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4644008" y="836712"/>
            <a:ext cx="2040260" cy="2671769"/>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6804248" y="980728"/>
            <a:ext cx="1895475" cy="2419350"/>
          </a:xfrm>
          <a:prstGeom prst="rect">
            <a:avLst/>
          </a:prstGeom>
          <a:noFill/>
          <a:ln w="9525">
            <a:noFill/>
            <a:miter lim="800000"/>
            <a:headEnd/>
            <a:tailEnd/>
          </a:ln>
        </p:spPr>
      </p:pic>
      <p:pic>
        <p:nvPicPr>
          <p:cNvPr id="12294" name="Picture 6"/>
          <p:cNvPicPr>
            <a:picLocks noChangeAspect="1" noChangeArrowheads="1"/>
          </p:cNvPicPr>
          <p:nvPr/>
        </p:nvPicPr>
        <p:blipFill>
          <a:blip r:embed="rId6" cstate="print"/>
          <a:srcRect/>
          <a:stretch>
            <a:fillRect/>
          </a:stretch>
        </p:blipFill>
        <p:spPr bwMode="auto">
          <a:xfrm>
            <a:off x="4067944" y="3959522"/>
            <a:ext cx="3024336" cy="226533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4365104"/>
            <a:ext cx="7920880" cy="2304256"/>
          </a:xfrm>
        </p:spPr>
        <p:txBody>
          <a:bodyPr>
            <a:normAutofit/>
          </a:bodyPr>
          <a:lstStyle/>
          <a:p>
            <a:r>
              <a:rPr lang="en-GB" sz="2000" dirty="0" smtClean="0"/>
              <a:t>Q18:  </a:t>
            </a:r>
            <a:r>
              <a:rPr lang="en-GB" sz="2000" dirty="0" smtClean="0"/>
              <a:t>If the Earth were the size of a tennis ball, how big and how far away would the Sun be?</a:t>
            </a:r>
          </a:p>
          <a:p>
            <a:endParaRPr lang="en-GB" sz="2000" dirty="0"/>
          </a:p>
          <a:p>
            <a:pPr marL="457200" indent="-457200">
              <a:buFont typeface="+mj-lt"/>
              <a:buAutoNum type="arabicPeriod"/>
            </a:pPr>
            <a:r>
              <a:rPr lang="en-GB" sz="2000" dirty="0" smtClean="0"/>
              <a:t>A basketball 12 miles away</a:t>
            </a:r>
          </a:p>
          <a:p>
            <a:pPr marL="457200" indent="-457200">
              <a:buFont typeface="+mj-lt"/>
              <a:buAutoNum type="arabicPeriod"/>
            </a:pPr>
            <a:r>
              <a:rPr lang="en-GB" sz="2000" b="1" dirty="0" smtClean="0"/>
              <a:t>24 feet across, 1/2 mile away</a:t>
            </a:r>
          </a:p>
          <a:p>
            <a:pPr marL="457200" indent="-457200">
              <a:buFont typeface="+mj-lt"/>
              <a:buAutoNum type="arabicPeriod"/>
            </a:pPr>
            <a:r>
              <a:rPr lang="en-GB" sz="2000" dirty="0" smtClean="0"/>
              <a:t>48 miles across, 126 miles away</a:t>
            </a:r>
            <a:endParaRPr lang="en-GB" sz="2000" dirty="0"/>
          </a:p>
        </p:txBody>
      </p:sp>
      <p:pic>
        <p:nvPicPr>
          <p:cNvPr id="13314" name="Picture 2"/>
          <p:cNvPicPr>
            <a:picLocks noChangeAspect="1" noChangeArrowheads="1"/>
          </p:cNvPicPr>
          <p:nvPr/>
        </p:nvPicPr>
        <p:blipFill>
          <a:blip r:embed="rId2" cstate="print"/>
          <a:srcRect/>
          <a:stretch>
            <a:fillRect/>
          </a:stretch>
        </p:blipFill>
        <p:spPr bwMode="auto">
          <a:xfrm>
            <a:off x="683567" y="332656"/>
            <a:ext cx="6815043" cy="3816424"/>
          </a:xfrm>
          <a:prstGeom prst="rect">
            <a:avLst/>
          </a:prstGeom>
          <a:noFill/>
          <a:ln w="9525">
            <a:noFill/>
            <a:miter lim="800000"/>
            <a:headEnd/>
            <a:tailEnd/>
          </a:ln>
        </p:spPr>
      </p:pic>
      <p:pic>
        <p:nvPicPr>
          <p:cNvPr id="13318" name="Picture 6"/>
          <p:cNvPicPr>
            <a:picLocks noChangeAspect="1" noChangeArrowheads="1"/>
          </p:cNvPicPr>
          <p:nvPr/>
        </p:nvPicPr>
        <p:blipFill>
          <a:blip r:embed="rId3" cstate="print"/>
          <a:srcRect/>
          <a:stretch>
            <a:fillRect/>
          </a:stretch>
        </p:blipFill>
        <p:spPr bwMode="auto">
          <a:xfrm>
            <a:off x="4716016" y="4797152"/>
            <a:ext cx="3658380" cy="172819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2400" dirty="0" smtClean="0"/>
              <a:t>Q1: The </a:t>
            </a:r>
            <a:r>
              <a:rPr lang="en-GB" sz="2400" dirty="0" smtClean="0"/>
              <a:t>only </a:t>
            </a:r>
            <a:r>
              <a:rPr lang="en-GB" sz="2400" dirty="0"/>
              <a:t>planet that shows </a:t>
            </a:r>
            <a:r>
              <a:rPr lang="en-GB" sz="2400" dirty="0" smtClean="0"/>
              <a:t>phases apart from Mercury is</a:t>
            </a:r>
            <a:r>
              <a:rPr lang="en-GB" sz="2400" dirty="0" smtClean="0"/>
              <a:t>?</a:t>
            </a:r>
          </a:p>
          <a:p>
            <a:endParaRPr lang="en-GB" sz="2400" dirty="0"/>
          </a:p>
          <a:p>
            <a:r>
              <a:rPr lang="en-GB" sz="2400" dirty="0" smtClean="0"/>
              <a:t>[</a:t>
            </a:r>
            <a:r>
              <a:rPr lang="en-GB" sz="2400" dirty="0"/>
              <a:t>A]Earth </a:t>
            </a:r>
            <a:endParaRPr lang="en-GB" sz="2400" dirty="0" smtClean="0"/>
          </a:p>
          <a:p>
            <a:r>
              <a:rPr lang="en-GB" sz="2400" dirty="0" smtClean="0"/>
              <a:t>[</a:t>
            </a:r>
            <a:r>
              <a:rPr lang="en-GB" sz="2400" b="1" dirty="0"/>
              <a:t>B]Venus </a:t>
            </a:r>
            <a:endParaRPr lang="en-GB" sz="2400" b="1" dirty="0" smtClean="0"/>
          </a:p>
          <a:p>
            <a:r>
              <a:rPr lang="en-GB" sz="2400" dirty="0" smtClean="0"/>
              <a:t>[</a:t>
            </a:r>
            <a:r>
              <a:rPr lang="en-GB" sz="2400" dirty="0"/>
              <a:t>C</a:t>
            </a:r>
            <a:r>
              <a:rPr lang="en-GB" sz="2400" dirty="0" smtClean="0"/>
              <a:t>] Jupiter </a:t>
            </a:r>
          </a:p>
          <a:p>
            <a:r>
              <a:rPr lang="en-GB" sz="2400" dirty="0" smtClean="0"/>
              <a:t>[</a:t>
            </a:r>
            <a:r>
              <a:rPr lang="en-GB" sz="2400" dirty="0"/>
              <a:t>D</a:t>
            </a:r>
            <a:r>
              <a:rPr lang="en-GB" sz="2400" dirty="0" smtClean="0"/>
              <a:t>] Saturn </a:t>
            </a:r>
          </a:p>
          <a:p>
            <a:r>
              <a:rPr lang="en-GB" sz="2400" dirty="0" smtClean="0"/>
              <a:t>[E] The Moon</a:t>
            </a:r>
            <a:endParaRPr lang="en-GB" sz="2400" dirty="0"/>
          </a:p>
        </p:txBody>
      </p:sp>
      <p:pic>
        <p:nvPicPr>
          <p:cNvPr id="1026" name="Picture 2"/>
          <p:cNvPicPr>
            <a:picLocks noChangeAspect="1" noChangeArrowheads="1"/>
          </p:cNvPicPr>
          <p:nvPr/>
        </p:nvPicPr>
        <p:blipFill>
          <a:blip r:embed="rId2" cstate="print"/>
          <a:srcRect/>
          <a:stretch>
            <a:fillRect/>
          </a:stretch>
        </p:blipFill>
        <p:spPr bwMode="auto">
          <a:xfrm>
            <a:off x="2123728" y="260648"/>
            <a:ext cx="3575695" cy="241815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491880" y="3789040"/>
            <a:ext cx="4025671" cy="230425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2800" dirty="0" smtClean="0"/>
              <a:t>Q19: After </a:t>
            </a:r>
            <a:r>
              <a:rPr lang="en-GB" sz="2800" dirty="0" smtClean="0"/>
              <a:t>the Sun and the planets, what is the largest body in the solar system?</a:t>
            </a:r>
          </a:p>
          <a:p>
            <a:endParaRPr lang="en-GB" sz="2800" dirty="0"/>
          </a:p>
          <a:p>
            <a:pPr marL="514350" indent="-514350">
              <a:buFont typeface="+mj-lt"/>
              <a:buAutoNum type="arabicPeriod"/>
            </a:pPr>
            <a:r>
              <a:rPr lang="en-GB" sz="2800" b="1" dirty="0" smtClean="0"/>
              <a:t>Ganymede</a:t>
            </a:r>
          </a:p>
          <a:p>
            <a:pPr marL="514350" indent="-514350">
              <a:buFont typeface="+mj-lt"/>
              <a:buAutoNum type="arabicPeriod"/>
            </a:pPr>
            <a:r>
              <a:rPr lang="en-GB" sz="2800" dirty="0" smtClean="0"/>
              <a:t>Pluto</a:t>
            </a:r>
          </a:p>
          <a:p>
            <a:pPr marL="514350" indent="-514350">
              <a:buFont typeface="+mj-lt"/>
              <a:buAutoNum type="arabicPeriod"/>
            </a:pPr>
            <a:r>
              <a:rPr lang="en-GB" sz="2800" dirty="0" smtClean="0"/>
              <a:t>Earth's Moon</a:t>
            </a:r>
            <a:endParaRPr lang="en-GB" sz="2800" dirty="0"/>
          </a:p>
        </p:txBody>
      </p:sp>
      <p:pic>
        <p:nvPicPr>
          <p:cNvPr id="40961" name="Picture 1"/>
          <p:cNvPicPr>
            <a:picLocks noChangeAspect="1" noChangeArrowheads="1"/>
          </p:cNvPicPr>
          <p:nvPr/>
        </p:nvPicPr>
        <p:blipFill>
          <a:blip r:embed="rId2" cstate="print"/>
          <a:srcRect/>
          <a:stretch>
            <a:fillRect/>
          </a:stretch>
        </p:blipFill>
        <p:spPr bwMode="auto">
          <a:xfrm>
            <a:off x="611560" y="620688"/>
            <a:ext cx="5386198" cy="194421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Autofit/>
          </a:bodyPr>
          <a:lstStyle/>
          <a:p>
            <a:r>
              <a:rPr lang="en-GB" sz="3200" dirty="0" smtClean="0"/>
              <a:t>Q20: What </a:t>
            </a:r>
            <a:r>
              <a:rPr lang="en-GB" sz="3200" dirty="0" smtClean="0"/>
              <a:t>is the name given by some to the full moon nearest the winter solstice?</a:t>
            </a:r>
          </a:p>
          <a:p>
            <a:endParaRPr lang="en-GB" sz="3200" dirty="0"/>
          </a:p>
          <a:p>
            <a:pPr marL="514350" indent="-514350">
              <a:buFont typeface="+mj-lt"/>
              <a:buAutoNum type="arabicPeriod"/>
            </a:pPr>
            <a:r>
              <a:rPr lang="en-GB" sz="3200" b="1" dirty="0" smtClean="0"/>
              <a:t>Witch's Moon</a:t>
            </a:r>
          </a:p>
          <a:p>
            <a:pPr marL="514350" indent="-514350">
              <a:buFont typeface="+mj-lt"/>
              <a:buAutoNum type="arabicPeriod"/>
            </a:pPr>
            <a:r>
              <a:rPr lang="en-GB" sz="3200" dirty="0" smtClean="0"/>
              <a:t>Hunter's Moon</a:t>
            </a:r>
          </a:p>
          <a:p>
            <a:pPr marL="514350" indent="-514350">
              <a:buFont typeface="+mj-lt"/>
              <a:buAutoNum type="arabicPeriod"/>
            </a:pPr>
            <a:r>
              <a:rPr lang="en-GB" sz="3200" dirty="0" smtClean="0"/>
              <a:t>Harvest Moon</a:t>
            </a:r>
            <a:endParaRPr lang="en-GB" sz="3200" dirty="0"/>
          </a:p>
        </p:txBody>
      </p:sp>
      <p:pic>
        <p:nvPicPr>
          <p:cNvPr id="14338" name="Picture 2"/>
          <p:cNvPicPr>
            <a:picLocks noChangeAspect="1" noChangeArrowheads="1"/>
          </p:cNvPicPr>
          <p:nvPr/>
        </p:nvPicPr>
        <p:blipFill>
          <a:blip r:embed="rId2" cstate="print"/>
          <a:srcRect/>
          <a:stretch>
            <a:fillRect/>
          </a:stretch>
        </p:blipFill>
        <p:spPr bwMode="auto">
          <a:xfrm>
            <a:off x="755576" y="548680"/>
            <a:ext cx="2143125" cy="214312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3203848" y="692696"/>
            <a:ext cx="2457450" cy="186690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5868144" y="620688"/>
            <a:ext cx="3041725" cy="2058541"/>
          </a:xfrm>
          <a:prstGeom prst="rect">
            <a:avLst/>
          </a:prstGeom>
          <a:noFill/>
          <a:ln w="9525">
            <a:noFill/>
            <a:miter lim="800000"/>
            <a:headEnd/>
            <a:tailEnd/>
          </a:ln>
        </p:spPr>
      </p:pic>
      <p:pic>
        <p:nvPicPr>
          <p:cNvPr id="14343" name="Picture 7"/>
          <p:cNvPicPr>
            <a:picLocks noChangeAspect="1" noChangeArrowheads="1"/>
          </p:cNvPicPr>
          <p:nvPr/>
        </p:nvPicPr>
        <p:blipFill>
          <a:blip r:embed="rId5" cstate="print"/>
          <a:srcRect/>
          <a:stretch>
            <a:fillRect/>
          </a:stretch>
        </p:blipFill>
        <p:spPr bwMode="auto">
          <a:xfrm>
            <a:off x="4139952" y="4437112"/>
            <a:ext cx="3600400" cy="189924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Autofit/>
          </a:bodyPr>
          <a:lstStyle/>
          <a:p>
            <a:r>
              <a:rPr lang="en-GB" sz="3200" dirty="0" smtClean="0"/>
              <a:t>Q21: Sometimes </a:t>
            </a:r>
            <a:r>
              <a:rPr lang="en-GB" sz="3200" dirty="0" smtClean="0"/>
              <a:t>there is a ring around the Moon. What causes this?	</a:t>
            </a:r>
          </a:p>
          <a:p>
            <a:endParaRPr lang="en-GB" sz="3200" dirty="0" smtClean="0"/>
          </a:p>
          <a:p>
            <a:pPr marL="514350" indent="-514350">
              <a:buFont typeface="+mj-lt"/>
              <a:buAutoNum type="arabicPeriod"/>
            </a:pPr>
            <a:r>
              <a:rPr lang="en-GB" sz="3200" dirty="0" smtClean="0"/>
              <a:t>Gravitational </a:t>
            </a:r>
            <a:r>
              <a:rPr lang="en-GB" sz="3200" dirty="0" err="1" smtClean="0"/>
              <a:t>lensing</a:t>
            </a:r>
            <a:endParaRPr lang="en-GB" sz="3200" dirty="0" smtClean="0"/>
          </a:p>
          <a:p>
            <a:pPr marL="514350" indent="-514350">
              <a:buFont typeface="+mj-lt"/>
              <a:buAutoNum type="arabicPeriod"/>
            </a:pPr>
            <a:r>
              <a:rPr lang="en-GB" sz="3200" dirty="0" err="1" smtClean="0"/>
              <a:t>Micrometeroidal</a:t>
            </a:r>
            <a:r>
              <a:rPr lang="en-GB" sz="3200" dirty="0" smtClean="0"/>
              <a:t> particles</a:t>
            </a:r>
          </a:p>
          <a:p>
            <a:pPr marL="514350" indent="-514350">
              <a:buFont typeface="+mj-lt"/>
              <a:buAutoNum type="arabicPeriod"/>
            </a:pPr>
            <a:r>
              <a:rPr lang="en-GB" sz="3200" b="1" dirty="0" smtClean="0"/>
              <a:t>Atmospheric ice crystals</a:t>
            </a:r>
            <a:endParaRPr lang="en-GB" sz="3200" b="1" dirty="0"/>
          </a:p>
        </p:txBody>
      </p:sp>
      <p:pic>
        <p:nvPicPr>
          <p:cNvPr id="15362" name="Picture 2"/>
          <p:cNvPicPr>
            <a:picLocks noChangeAspect="1" noChangeArrowheads="1"/>
          </p:cNvPicPr>
          <p:nvPr/>
        </p:nvPicPr>
        <p:blipFill>
          <a:blip r:embed="rId2" cstate="print"/>
          <a:srcRect/>
          <a:stretch>
            <a:fillRect/>
          </a:stretch>
        </p:blipFill>
        <p:spPr bwMode="auto">
          <a:xfrm>
            <a:off x="251520" y="404664"/>
            <a:ext cx="2880320" cy="2589052"/>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3203848" y="404664"/>
            <a:ext cx="5557968" cy="252028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79512" y="3861048"/>
            <a:ext cx="7813376" cy="2239144"/>
          </a:xfrm>
        </p:spPr>
        <p:txBody>
          <a:bodyPr>
            <a:noAutofit/>
          </a:bodyPr>
          <a:lstStyle/>
          <a:p>
            <a:r>
              <a:rPr lang="en-GB" sz="3600" dirty="0" smtClean="0"/>
              <a:t>Q22: Who </a:t>
            </a:r>
            <a:r>
              <a:rPr lang="en-GB" sz="3600" dirty="0" smtClean="0"/>
              <a:t>discovered Pluto?</a:t>
            </a:r>
          </a:p>
          <a:p>
            <a:pPr marL="742950" indent="-742950">
              <a:buFont typeface="+mj-lt"/>
              <a:buAutoNum type="arabicPeriod"/>
            </a:pPr>
            <a:r>
              <a:rPr lang="en-GB" sz="3600" b="1" dirty="0" smtClean="0"/>
              <a:t>Clyde Tombaugh 1930</a:t>
            </a:r>
            <a:endParaRPr lang="en-GB" sz="3600" b="1" dirty="0" smtClean="0"/>
          </a:p>
          <a:p>
            <a:pPr marL="742950" indent="-742950">
              <a:buFont typeface="+mj-lt"/>
              <a:buAutoNum type="arabicPeriod"/>
            </a:pPr>
            <a:r>
              <a:rPr lang="en-GB" sz="3600" dirty="0" smtClean="0"/>
              <a:t>Percival Lowell</a:t>
            </a:r>
          </a:p>
          <a:p>
            <a:pPr marL="742950" indent="-742950">
              <a:buFont typeface="+mj-lt"/>
              <a:buAutoNum type="arabicPeriod"/>
            </a:pPr>
            <a:r>
              <a:rPr lang="en-GB" sz="3600" dirty="0" err="1" smtClean="0"/>
              <a:t>Tycho</a:t>
            </a:r>
            <a:r>
              <a:rPr lang="en-GB" sz="3600" dirty="0" smtClean="0"/>
              <a:t> Brahe</a:t>
            </a:r>
            <a:endParaRPr lang="en-GB" sz="3600" dirty="0"/>
          </a:p>
        </p:txBody>
      </p:sp>
      <p:pic>
        <p:nvPicPr>
          <p:cNvPr id="16386" name="Picture 2"/>
          <p:cNvPicPr>
            <a:picLocks noChangeAspect="1" noChangeArrowheads="1"/>
          </p:cNvPicPr>
          <p:nvPr/>
        </p:nvPicPr>
        <p:blipFill>
          <a:blip r:embed="rId2" cstate="print"/>
          <a:srcRect/>
          <a:stretch>
            <a:fillRect/>
          </a:stretch>
        </p:blipFill>
        <p:spPr bwMode="auto">
          <a:xfrm>
            <a:off x="251520" y="404664"/>
            <a:ext cx="1257300" cy="177165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5220072" y="4581128"/>
            <a:ext cx="1400175" cy="177165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6876256" y="4581128"/>
            <a:ext cx="1190625" cy="1771650"/>
          </a:xfrm>
          <a:prstGeom prst="rect">
            <a:avLst/>
          </a:prstGeom>
          <a:noFill/>
          <a:ln w="9525">
            <a:no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1979712" y="0"/>
            <a:ext cx="6264696" cy="386322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95536" y="3501008"/>
            <a:ext cx="8136904" cy="2671192"/>
          </a:xfrm>
        </p:spPr>
        <p:txBody>
          <a:bodyPr>
            <a:normAutofit fontScale="85000" lnSpcReduction="20000"/>
          </a:bodyPr>
          <a:lstStyle/>
          <a:p>
            <a:r>
              <a:rPr lang="en-GB" sz="3200" dirty="0" smtClean="0"/>
              <a:t>Q23: What </a:t>
            </a:r>
            <a:r>
              <a:rPr lang="en-GB" sz="3200" dirty="0" smtClean="0"/>
              <a:t>is the </a:t>
            </a:r>
            <a:r>
              <a:rPr lang="en-GB" sz="3200" dirty="0" smtClean="0"/>
              <a:t>primary</a:t>
            </a:r>
          </a:p>
          <a:p>
            <a:r>
              <a:rPr lang="en-GB" sz="3200" dirty="0" smtClean="0"/>
              <a:t> </a:t>
            </a:r>
            <a:r>
              <a:rPr lang="en-GB" sz="3200" dirty="0" smtClean="0"/>
              <a:t>cause of the seasons</a:t>
            </a:r>
            <a:r>
              <a:rPr lang="en-GB" sz="3200" dirty="0" smtClean="0"/>
              <a:t>?</a:t>
            </a:r>
          </a:p>
          <a:p>
            <a:endParaRPr lang="en-GB" sz="3200" dirty="0"/>
          </a:p>
          <a:p>
            <a:pPr>
              <a:buFont typeface="Arial" pitchFamily="34" charset="0"/>
              <a:buChar char="•"/>
            </a:pPr>
            <a:r>
              <a:rPr lang="en-GB" sz="3200" b="1" dirty="0" smtClean="0"/>
              <a:t>Tilt of Earth's axis</a:t>
            </a:r>
          </a:p>
          <a:p>
            <a:pPr>
              <a:buFont typeface="Arial" pitchFamily="34" charset="0"/>
              <a:buChar char="•"/>
            </a:pPr>
            <a:r>
              <a:rPr lang="en-GB" sz="3200" dirty="0" smtClean="0"/>
              <a:t>Inclination of Earth's orbit</a:t>
            </a:r>
          </a:p>
          <a:p>
            <a:pPr>
              <a:buFont typeface="Arial" pitchFamily="34" charset="0"/>
              <a:buChar char="•"/>
            </a:pPr>
            <a:r>
              <a:rPr lang="en-GB" sz="3200" dirty="0" smtClean="0"/>
              <a:t>Changing distance to the Sun</a:t>
            </a:r>
            <a:endParaRPr lang="en-GB" sz="3200" dirty="0"/>
          </a:p>
        </p:txBody>
      </p:sp>
      <p:pic>
        <p:nvPicPr>
          <p:cNvPr id="17410" name="Picture 2"/>
          <p:cNvPicPr>
            <a:picLocks noChangeAspect="1" noChangeArrowheads="1"/>
          </p:cNvPicPr>
          <p:nvPr/>
        </p:nvPicPr>
        <p:blipFill>
          <a:blip r:embed="rId2" cstate="print"/>
          <a:srcRect/>
          <a:stretch>
            <a:fillRect/>
          </a:stretch>
        </p:blipFill>
        <p:spPr bwMode="auto">
          <a:xfrm>
            <a:off x="971599" y="548680"/>
            <a:ext cx="3182141" cy="2232248"/>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5076056" y="764704"/>
            <a:ext cx="2419350" cy="1885950"/>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4716015" y="2852936"/>
            <a:ext cx="4309789" cy="322818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3645024"/>
            <a:ext cx="7920880" cy="2527176"/>
          </a:xfrm>
        </p:spPr>
        <p:txBody>
          <a:bodyPr>
            <a:normAutofit fontScale="55000" lnSpcReduction="20000"/>
          </a:bodyPr>
          <a:lstStyle/>
          <a:p>
            <a:r>
              <a:rPr lang="en-GB" sz="3200" dirty="0" smtClean="0"/>
              <a:t>Q24: How </a:t>
            </a:r>
            <a:r>
              <a:rPr lang="en-GB" sz="3200" dirty="0" smtClean="0"/>
              <a:t>many leap years are there in 400 years?</a:t>
            </a:r>
          </a:p>
          <a:p>
            <a:endParaRPr lang="en-GB" sz="3200" dirty="0"/>
          </a:p>
          <a:p>
            <a:pPr marL="514350" indent="-514350">
              <a:buFont typeface="+mj-lt"/>
              <a:buAutoNum type="arabicPeriod"/>
            </a:pPr>
            <a:r>
              <a:rPr lang="en-GB" sz="3200" dirty="0" smtClean="0"/>
              <a:t>104</a:t>
            </a:r>
          </a:p>
          <a:p>
            <a:pPr marL="514350" indent="-514350">
              <a:buFont typeface="+mj-lt"/>
              <a:buAutoNum type="arabicPeriod"/>
            </a:pPr>
            <a:r>
              <a:rPr lang="en-GB" sz="3200" dirty="0" smtClean="0"/>
              <a:t>100</a:t>
            </a:r>
          </a:p>
          <a:p>
            <a:pPr marL="514350" indent="-514350">
              <a:buFont typeface="+mj-lt"/>
              <a:buAutoNum type="arabicPeriod"/>
            </a:pPr>
            <a:r>
              <a:rPr lang="en-GB" sz="3200" b="1" dirty="0" smtClean="0"/>
              <a:t>97</a:t>
            </a:r>
          </a:p>
          <a:p>
            <a:pPr marL="514350" indent="-514350"/>
            <a:endParaRPr lang="en-GB" sz="3200" b="1" dirty="0" smtClean="0"/>
          </a:p>
          <a:p>
            <a:pPr marL="514350" indent="-514350"/>
            <a:r>
              <a:rPr lang="en-GB" sz="3200" b="1" dirty="0" smtClean="0"/>
              <a:t>Years </a:t>
            </a:r>
            <a:r>
              <a:rPr lang="en-GB" sz="3200" b="1" dirty="0" smtClean="0"/>
              <a:t>that are evenly divisible by 100 are not leap years, unless they are also evenly divisible by 400, in which case they are leap </a:t>
            </a:r>
            <a:r>
              <a:rPr lang="en-GB" sz="3200" b="1" dirty="0" smtClean="0"/>
              <a:t>years. 400 years has 100 leap years for every four years, less 3 for each 100th apart from the 400</a:t>
            </a:r>
            <a:r>
              <a:rPr lang="en-GB" sz="3200" b="1" baseline="30000" dirty="0" smtClean="0"/>
              <a:t>th</a:t>
            </a:r>
            <a:endParaRPr lang="en-GB" sz="3200" b="1" dirty="0"/>
          </a:p>
        </p:txBody>
      </p:sp>
      <p:pic>
        <p:nvPicPr>
          <p:cNvPr id="18434" name="Picture 2"/>
          <p:cNvPicPr>
            <a:picLocks noChangeAspect="1" noChangeArrowheads="1"/>
          </p:cNvPicPr>
          <p:nvPr/>
        </p:nvPicPr>
        <p:blipFill>
          <a:blip r:embed="rId2" cstate="print"/>
          <a:srcRect/>
          <a:stretch>
            <a:fillRect/>
          </a:stretch>
        </p:blipFill>
        <p:spPr bwMode="auto">
          <a:xfrm>
            <a:off x="539552" y="260648"/>
            <a:ext cx="5194020" cy="3456384"/>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5796136" y="764703"/>
            <a:ext cx="2016224" cy="268829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3861048"/>
            <a:ext cx="7920880" cy="2520280"/>
          </a:xfrm>
        </p:spPr>
        <p:txBody>
          <a:bodyPr>
            <a:normAutofit fontScale="62500" lnSpcReduction="20000"/>
          </a:bodyPr>
          <a:lstStyle/>
          <a:p>
            <a:r>
              <a:rPr lang="en-GB" sz="2800" dirty="0" smtClean="0"/>
              <a:t>Q25: The </a:t>
            </a:r>
            <a:r>
              <a:rPr lang="en-GB" sz="2800" dirty="0" smtClean="0"/>
              <a:t>precise position of the Sun at noon each day changes over a period of a year, describing a "figure 8" in the sky. What is this called?</a:t>
            </a:r>
          </a:p>
          <a:p>
            <a:endParaRPr lang="en-GB" sz="2800" dirty="0"/>
          </a:p>
          <a:p>
            <a:pPr marL="514350" indent="-514350">
              <a:buFont typeface="+mj-lt"/>
              <a:buAutoNum type="arabicPeriod"/>
            </a:pPr>
            <a:r>
              <a:rPr lang="en-GB" sz="2800" b="1" dirty="0" smtClean="0"/>
              <a:t>The </a:t>
            </a:r>
            <a:r>
              <a:rPr lang="en-GB" sz="2800" b="1" dirty="0" err="1" smtClean="0"/>
              <a:t>Analemma</a:t>
            </a:r>
            <a:endParaRPr lang="en-GB" sz="2800" b="1" dirty="0" smtClean="0"/>
          </a:p>
          <a:p>
            <a:pPr marL="514350" indent="-514350">
              <a:buFont typeface="+mj-lt"/>
              <a:buAutoNum type="arabicPeriod"/>
            </a:pPr>
            <a:r>
              <a:rPr lang="en-GB" sz="2800" dirty="0" smtClean="0"/>
              <a:t>Precession of the Equinox</a:t>
            </a:r>
          </a:p>
          <a:p>
            <a:pPr marL="514350" indent="-514350">
              <a:buFont typeface="+mj-lt"/>
              <a:buAutoNum type="arabicPeriod"/>
            </a:pPr>
            <a:r>
              <a:rPr lang="en-GB" sz="2800" dirty="0" smtClean="0"/>
              <a:t>Solar </a:t>
            </a:r>
            <a:r>
              <a:rPr lang="en-GB" sz="2800" dirty="0" smtClean="0"/>
              <a:t>Constant</a:t>
            </a:r>
          </a:p>
          <a:p>
            <a:pPr marL="514350" indent="-514350">
              <a:buFont typeface="+mj-lt"/>
              <a:buAutoNum type="arabicPeriod"/>
            </a:pPr>
            <a:endParaRPr lang="en-GB" sz="2800" dirty="0" smtClean="0"/>
          </a:p>
          <a:p>
            <a:pPr marL="514350" indent="-514350"/>
            <a:r>
              <a:rPr lang="en-GB" sz="2800" dirty="0" smtClean="0"/>
              <a:t>In  astronomy, an </a:t>
            </a:r>
            <a:r>
              <a:rPr lang="en-GB" sz="2800" dirty="0" err="1" smtClean="0"/>
              <a:t>analemma</a:t>
            </a:r>
            <a:r>
              <a:rPr lang="en-GB" sz="2800" dirty="0" smtClean="0"/>
              <a:t> is a diagram showing the deviation of the Sun from its mean motion in the sky, as viewed from a fixed location on the Earth</a:t>
            </a:r>
          </a:p>
          <a:p>
            <a:pPr marL="514350" indent="-514350"/>
            <a:endParaRPr lang="en-GB" sz="2800" dirty="0" smtClean="0"/>
          </a:p>
        </p:txBody>
      </p:sp>
      <p:pic>
        <p:nvPicPr>
          <p:cNvPr id="19458" name="Picture 2"/>
          <p:cNvPicPr>
            <a:picLocks noChangeAspect="1" noChangeArrowheads="1"/>
          </p:cNvPicPr>
          <p:nvPr/>
        </p:nvPicPr>
        <p:blipFill>
          <a:blip r:embed="rId2" cstate="print"/>
          <a:srcRect/>
          <a:stretch>
            <a:fillRect/>
          </a:stretch>
        </p:blipFill>
        <p:spPr bwMode="auto">
          <a:xfrm>
            <a:off x="827584" y="332656"/>
            <a:ext cx="3312368" cy="2534052"/>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4572000" y="260647"/>
            <a:ext cx="2592288" cy="309810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2800" b="1" dirty="0" smtClean="0"/>
              <a:t>Q25:</a:t>
            </a:r>
            <a:r>
              <a:rPr lang="en-GB" sz="2800" b="1" dirty="0"/>
              <a:t> What celestial objects are named after characters in Shakespeare plays</a:t>
            </a:r>
            <a:r>
              <a:rPr lang="en-GB" sz="2800" b="1" dirty="0" smtClean="0"/>
              <a:t>?</a:t>
            </a:r>
          </a:p>
          <a:p>
            <a:endParaRPr lang="en-GB" sz="2800" b="1" dirty="0"/>
          </a:p>
          <a:p>
            <a:pPr marL="514350" indent="-514350">
              <a:buFont typeface="+mj-lt"/>
              <a:buAutoNum type="arabicPeriod"/>
            </a:pPr>
            <a:r>
              <a:rPr lang="en-GB" sz="2800" dirty="0" smtClean="0"/>
              <a:t>Some near-Earth asteroids</a:t>
            </a:r>
          </a:p>
          <a:p>
            <a:pPr marL="514350" indent="-514350">
              <a:buFont typeface="+mj-lt"/>
              <a:buAutoNum type="arabicPeriod"/>
            </a:pPr>
            <a:r>
              <a:rPr lang="en-GB" sz="2800" b="1" dirty="0" smtClean="0"/>
              <a:t>Some moons of Uranus</a:t>
            </a:r>
          </a:p>
          <a:p>
            <a:pPr marL="514350" indent="-514350">
              <a:buFont typeface="+mj-lt"/>
              <a:buAutoNum type="arabicPeriod"/>
            </a:pPr>
            <a:r>
              <a:rPr lang="en-GB" sz="2800" dirty="0" smtClean="0"/>
              <a:t>Some craters on Mercury</a:t>
            </a:r>
            <a:endParaRPr lang="en-GB" sz="2800" dirty="0"/>
          </a:p>
        </p:txBody>
      </p:sp>
      <p:pic>
        <p:nvPicPr>
          <p:cNvPr id="20482" name="Picture 2"/>
          <p:cNvPicPr>
            <a:picLocks noChangeAspect="1" noChangeArrowheads="1"/>
          </p:cNvPicPr>
          <p:nvPr/>
        </p:nvPicPr>
        <p:blipFill>
          <a:blip r:embed="rId2" cstate="print"/>
          <a:srcRect/>
          <a:stretch>
            <a:fillRect/>
          </a:stretch>
        </p:blipFill>
        <p:spPr bwMode="auto">
          <a:xfrm>
            <a:off x="539552" y="404664"/>
            <a:ext cx="5198604" cy="244827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Autofit/>
          </a:bodyPr>
          <a:lstStyle/>
          <a:p>
            <a:r>
              <a:rPr lang="en-GB" sz="2000" dirty="0" smtClean="0"/>
              <a:t>Q27: What </a:t>
            </a:r>
            <a:r>
              <a:rPr lang="en-GB" sz="2000" dirty="0" smtClean="0"/>
              <a:t>is the speed of light</a:t>
            </a:r>
            <a:r>
              <a:rPr lang="en-GB" sz="2000" dirty="0" smtClean="0"/>
              <a:t>? </a:t>
            </a:r>
          </a:p>
          <a:p>
            <a:r>
              <a:rPr lang="en-GB" sz="2000" dirty="0" smtClean="0"/>
              <a:t>(in a vacuum)</a:t>
            </a:r>
            <a:endParaRPr lang="en-GB" sz="2000" dirty="0" smtClean="0"/>
          </a:p>
          <a:p>
            <a:pPr marL="457200" indent="-457200">
              <a:buFont typeface="+mj-lt"/>
              <a:buAutoNum type="arabicPeriod"/>
            </a:pPr>
            <a:r>
              <a:rPr lang="en-GB" sz="2000" dirty="0" smtClean="0"/>
              <a:t>6,800 </a:t>
            </a:r>
            <a:r>
              <a:rPr lang="en-GB" sz="2000" dirty="0" smtClean="0"/>
              <a:t>miles per second</a:t>
            </a:r>
          </a:p>
          <a:p>
            <a:pPr marL="457200" indent="-457200">
              <a:buFont typeface="+mj-lt"/>
              <a:buAutoNum type="arabicPeriod"/>
            </a:pPr>
            <a:r>
              <a:rPr lang="en-GB" sz="2000" dirty="0" smtClean="0"/>
              <a:t>547,000 </a:t>
            </a:r>
            <a:r>
              <a:rPr lang="en-GB" sz="2000" dirty="0" smtClean="0"/>
              <a:t>miles per hour</a:t>
            </a:r>
          </a:p>
          <a:p>
            <a:pPr marL="457200" indent="-457200">
              <a:buFont typeface="+mj-lt"/>
              <a:buAutoNum type="arabicPeriod"/>
            </a:pPr>
            <a:r>
              <a:rPr lang="en-GB" sz="2000" dirty="0" smtClean="0"/>
              <a:t>1,000,000 </a:t>
            </a:r>
            <a:r>
              <a:rPr lang="en-GB" sz="2000" dirty="0" smtClean="0"/>
              <a:t>miles per hour</a:t>
            </a:r>
          </a:p>
          <a:p>
            <a:pPr marL="457200" indent="-457200">
              <a:buFont typeface="+mj-lt"/>
              <a:buAutoNum type="arabicPeriod"/>
            </a:pPr>
            <a:r>
              <a:rPr lang="en-GB" sz="2000" b="1" dirty="0" smtClean="0"/>
              <a:t>186,000 </a:t>
            </a:r>
            <a:r>
              <a:rPr lang="en-GB" sz="2000" b="1" dirty="0" smtClean="0"/>
              <a:t>miles per </a:t>
            </a:r>
            <a:r>
              <a:rPr lang="en-GB" sz="2000" b="1" dirty="0" smtClean="0"/>
              <a:t>second</a:t>
            </a:r>
          </a:p>
          <a:p>
            <a:pPr marL="457200" indent="-457200"/>
            <a:r>
              <a:rPr lang="en-GB" sz="2000" b="1" dirty="0" smtClean="0"/>
              <a:t>(</a:t>
            </a:r>
            <a:r>
              <a:rPr lang="en-GB" sz="2000" b="1" dirty="0" smtClean="0"/>
              <a:t>299,792.458 kilometres </a:t>
            </a:r>
            <a:r>
              <a:rPr lang="en-GB" sz="2000" b="1" dirty="0" smtClean="0"/>
              <a:t>per second </a:t>
            </a:r>
            <a:r>
              <a:rPr lang="en-GB" sz="2000" b="1" dirty="0" smtClean="0"/>
              <a:t>)</a:t>
            </a:r>
            <a:endParaRPr lang="en-GB" sz="2000" b="1" dirty="0"/>
          </a:p>
        </p:txBody>
      </p:sp>
      <p:pic>
        <p:nvPicPr>
          <p:cNvPr id="21506" name="Picture 2"/>
          <p:cNvPicPr>
            <a:picLocks noChangeAspect="1" noChangeArrowheads="1"/>
          </p:cNvPicPr>
          <p:nvPr/>
        </p:nvPicPr>
        <p:blipFill>
          <a:blip r:embed="rId2" cstate="print"/>
          <a:srcRect/>
          <a:stretch>
            <a:fillRect/>
          </a:stretch>
        </p:blipFill>
        <p:spPr bwMode="auto">
          <a:xfrm>
            <a:off x="755576" y="476672"/>
            <a:ext cx="4248472" cy="247105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5148064" y="2132856"/>
            <a:ext cx="3638948" cy="424847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708920"/>
            <a:ext cx="7920880" cy="3463280"/>
          </a:xfrm>
        </p:spPr>
        <p:txBody>
          <a:bodyPr>
            <a:normAutofit/>
          </a:bodyPr>
          <a:lstStyle/>
          <a:p>
            <a:r>
              <a:rPr lang="en-GB" dirty="0" smtClean="0"/>
              <a:t/>
            </a:r>
            <a:br>
              <a:rPr lang="en-GB" dirty="0" smtClean="0"/>
            </a:br>
            <a:r>
              <a:rPr lang="en-GB" sz="2000" b="1" dirty="0" smtClean="0"/>
              <a:t>Q28: Which </a:t>
            </a:r>
            <a:r>
              <a:rPr lang="en-GB" sz="2000" b="1" dirty="0"/>
              <a:t>scientist discovered that the universe was expanding</a:t>
            </a:r>
            <a:r>
              <a:rPr lang="en-GB" sz="2000" b="1" dirty="0" smtClean="0"/>
              <a:t>?</a:t>
            </a:r>
          </a:p>
          <a:p>
            <a:endParaRPr lang="en-GB" sz="2000" b="1" dirty="0"/>
          </a:p>
          <a:p>
            <a:pPr marL="457200" indent="-457200">
              <a:buFont typeface="+mj-lt"/>
              <a:buAutoNum type="arabicPeriod"/>
            </a:pPr>
            <a:r>
              <a:rPr lang="en-GB" sz="2000" b="1" dirty="0" smtClean="0"/>
              <a:t>Edwin Hubble</a:t>
            </a:r>
          </a:p>
          <a:p>
            <a:pPr marL="457200" indent="-457200">
              <a:buFont typeface="+mj-lt"/>
              <a:buAutoNum type="arabicPeriod"/>
            </a:pPr>
            <a:r>
              <a:rPr lang="en-GB" sz="2000" dirty="0" smtClean="0"/>
              <a:t>Galileo</a:t>
            </a:r>
            <a:endParaRPr lang="en-GB" sz="2000" dirty="0" smtClean="0"/>
          </a:p>
          <a:p>
            <a:pPr marL="457200" indent="-457200">
              <a:buFont typeface="+mj-lt"/>
              <a:buAutoNum type="arabicPeriod"/>
            </a:pPr>
            <a:r>
              <a:rPr lang="en-GB" sz="2000" dirty="0" smtClean="0"/>
              <a:t>Stephen </a:t>
            </a:r>
            <a:r>
              <a:rPr lang="en-GB" sz="2000" dirty="0" smtClean="0"/>
              <a:t>Hawking</a:t>
            </a:r>
          </a:p>
          <a:p>
            <a:pPr marL="457200" indent="-457200">
              <a:buFont typeface="+mj-lt"/>
              <a:buAutoNum type="arabicPeriod"/>
            </a:pPr>
            <a:r>
              <a:rPr lang="en-GB" sz="2000" dirty="0" smtClean="0"/>
              <a:t>Albert </a:t>
            </a:r>
            <a:r>
              <a:rPr lang="en-GB" sz="2000" dirty="0" smtClean="0"/>
              <a:t>Einstein</a:t>
            </a:r>
            <a:endParaRPr lang="en-GB" sz="2000" dirty="0"/>
          </a:p>
        </p:txBody>
      </p:sp>
      <p:pic>
        <p:nvPicPr>
          <p:cNvPr id="39937" name="Picture 1"/>
          <p:cNvPicPr>
            <a:picLocks noChangeAspect="1" noChangeArrowheads="1"/>
          </p:cNvPicPr>
          <p:nvPr/>
        </p:nvPicPr>
        <p:blipFill>
          <a:blip r:embed="rId2" cstate="print"/>
          <a:srcRect/>
          <a:stretch>
            <a:fillRect/>
          </a:stretch>
        </p:blipFill>
        <p:spPr bwMode="auto">
          <a:xfrm>
            <a:off x="611560" y="692696"/>
            <a:ext cx="1400175" cy="1771650"/>
          </a:xfrm>
          <a:prstGeom prst="rect">
            <a:avLst/>
          </a:prstGeom>
          <a:noFill/>
          <a:ln w="9525">
            <a:noFill/>
            <a:miter lim="800000"/>
            <a:headEnd/>
            <a:tailEnd/>
          </a:ln>
        </p:spPr>
      </p:pic>
      <p:pic>
        <p:nvPicPr>
          <p:cNvPr id="39938" name="Picture 2"/>
          <p:cNvPicPr>
            <a:picLocks noChangeAspect="1" noChangeArrowheads="1"/>
          </p:cNvPicPr>
          <p:nvPr/>
        </p:nvPicPr>
        <p:blipFill>
          <a:blip r:embed="rId3" cstate="print"/>
          <a:srcRect/>
          <a:stretch>
            <a:fillRect/>
          </a:stretch>
        </p:blipFill>
        <p:spPr bwMode="auto">
          <a:xfrm>
            <a:off x="2339752" y="692696"/>
            <a:ext cx="1771650" cy="1771650"/>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4283968" y="620688"/>
            <a:ext cx="1847850" cy="1771650"/>
          </a:xfrm>
          <a:prstGeom prst="rect">
            <a:avLst/>
          </a:prstGeom>
          <a:noFill/>
          <a:ln w="9525">
            <a:noFill/>
            <a:miter lim="800000"/>
            <a:headEnd/>
            <a:tailEnd/>
          </a:ln>
        </p:spPr>
      </p:pic>
      <p:pic>
        <p:nvPicPr>
          <p:cNvPr id="39940" name="Picture 4"/>
          <p:cNvPicPr>
            <a:picLocks noChangeAspect="1" noChangeArrowheads="1"/>
          </p:cNvPicPr>
          <p:nvPr/>
        </p:nvPicPr>
        <p:blipFill>
          <a:blip r:embed="rId5" cstate="print"/>
          <a:srcRect/>
          <a:stretch>
            <a:fillRect/>
          </a:stretch>
        </p:blipFill>
        <p:spPr bwMode="auto">
          <a:xfrm>
            <a:off x="6300192" y="548680"/>
            <a:ext cx="1771650" cy="1771650"/>
          </a:xfrm>
          <a:prstGeom prst="rect">
            <a:avLst/>
          </a:prstGeom>
          <a:noFill/>
          <a:ln w="9525">
            <a:noFill/>
            <a:miter lim="800000"/>
            <a:headEnd/>
            <a:tailEnd/>
          </a:ln>
        </p:spPr>
      </p:pic>
      <p:pic>
        <p:nvPicPr>
          <p:cNvPr id="39941" name="Picture 5"/>
          <p:cNvPicPr>
            <a:picLocks noChangeAspect="1" noChangeArrowheads="1"/>
          </p:cNvPicPr>
          <p:nvPr/>
        </p:nvPicPr>
        <p:blipFill>
          <a:blip r:embed="rId6" cstate="print"/>
          <a:srcRect/>
          <a:stretch>
            <a:fillRect/>
          </a:stretch>
        </p:blipFill>
        <p:spPr bwMode="auto">
          <a:xfrm>
            <a:off x="3563888" y="3429000"/>
            <a:ext cx="4342221" cy="30942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2800" dirty="0" smtClean="0"/>
              <a:t>Q2: Which </a:t>
            </a:r>
            <a:r>
              <a:rPr lang="en-GB" sz="2800" dirty="0"/>
              <a:t>among the following is Brightest star? </a:t>
            </a:r>
            <a:endParaRPr lang="en-GB" sz="2800" dirty="0" smtClean="0"/>
          </a:p>
          <a:p>
            <a:endParaRPr lang="en-GB" sz="2800" dirty="0"/>
          </a:p>
          <a:p>
            <a:r>
              <a:rPr lang="en-GB" sz="2800" b="1" dirty="0" smtClean="0"/>
              <a:t>[</a:t>
            </a:r>
            <a:r>
              <a:rPr lang="en-GB" sz="2800" b="1" dirty="0"/>
              <a:t>A]Sirius </a:t>
            </a:r>
            <a:endParaRPr lang="en-GB" sz="2800" b="1" dirty="0" smtClean="0"/>
          </a:p>
          <a:p>
            <a:r>
              <a:rPr lang="en-GB" sz="2800" dirty="0" smtClean="0"/>
              <a:t>[</a:t>
            </a:r>
            <a:r>
              <a:rPr lang="en-GB" sz="2800" dirty="0"/>
              <a:t>B]Alpha </a:t>
            </a:r>
            <a:r>
              <a:rPr lang="en-GB" sz="2800" dirty="0" smtClean="0"/>
              <a:t>Centauri </a:t>
            </a:r>
          </a:p>
          <a:p>
            <a:r>
              <a:rPr lang="en-GB" sz="2800" dirty="0" smtClean="0"/>
              <a:t>[C] </a:t>
            </a:r>
            <a:r>
              <a:rPr lang="en-GB" sz="2800" dirty="0" err="1" smtClean="0"/>
              <a:t>Proxima</a:t>
            </a:r>
            <a:r>
              <a:rPr lang="en-GB" sz="2800" dirty="0" smtClean="0"/>
              <a:t> </a:t>
            </a:r>
            <a:r>
              <a:rPr lang="en-GB" sz="2800" dirty="0"/>
              <a:t>Centauri </a:t>
            </a:r>
            <a:endParaRPr lang="en-GB" sz="2800" dirty="0" smtClean="0"/>
          </a:p>
          <a:p>
            <a:r>
              <a:rPr lang="en-GB" sz="2800" dirty="0" smtClean="0"/>
              <a:t>[D] Polaris</a:t>
            </a:r>
            <a:endParaRPr lang="en-GB" sz="2800" dirty="0"/>
          </a:p>
        </p:txBody>
      </p:sp>
      <p:pic>
        <p:nvPicPr>
          <p:cNvPr id="2050" name="Picture 2"/>
          <p:cNvPicPr>
            <a:picLocks noChangeAspect="1" noChangeArrowheads="1"/>
          </p:cNvPicPr>
          <p:nvPr/>
        </p:nvPicPr>
        <p:blipFill>
          <a:blip r:embed="rId2" cstate="print"/>
          <a:srcRect/>
          <a:stretch>
            <a:fillRect/>
          </a:stretch>
        </p:blipFill>
        <p:spPr bwMode="auto">
          <a:xfrm>
            <a:off x="1295265" y="260647"/>
            <a:ext cx="4788903" cy="262705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95936" y="3789040"/>
            <a:ext cx="3881851" cy="266429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3645024"/>
            <a:ext cx="7920880" cy="2808312"/>
          </a:xfrm>
        </p:spPr>
        <p:txBody>
          <a:bodyPr>
            <a:normAutofit lnSpcReduction="10000"/>
          </a:bodyPr>
          <a:lstStyle/>
          <a:p>
            <a:r>
              <a:rPr lang="en-GB" sz="1800" dirty="0" smtClean="0"/>
              <a:t>Q29: What </a:t>
            </a:r>
            <a:r>
              <a:rPr lang="en-GB" sz="1800" dirty="0" smtClean="0"/>
              <a:t>is the universe </a:t>
            </a:r>
            <a:endParaRPr lang="en-GB" sz="1800" dirty="0" smtClean="0"/>
          </a:p>
          <a:p>
            <a:r>
              <a:rPr lang="en-GB" sz="1800" dirty="0" smtClean="0"/>
              <a:t>mostly </a:t>
            </a:r>
            <a:r>
              <a:rPr lang="en-GB" sz="1800" dirty="0" smtClean="0"/>
              <a:t>composed </a:t>
            </a:r>
            <a:r>
              <a:rPr lang="en-GB" sz="1800" dirty="0" smtClean="0"/>
              <a:t>of?</a:t>
            </a:r>
            <a:endParaRPr lang="en-GB" sz="1800" dirty="0" smtClean="0"/>
          </a:p>
          <a:p>
            <a:pPr marL="342900" indent="-342900">
              <a:buFont typeface="+mj-lt"/>
              <a:buAutoNum type="arabicPeriod"/>
            </a:pPr>
            <a:r>
              <a:rPr lang="en-GB" sz="1800" b="1" dirty="0" smtClean="0"/>
              <a:t>Dark </a:t>
            </a:r>
            <a:r>
              <a:rPr lang="en-GB" sz="1800" b="1" dirty="0" smtClean="0"/>
              <a:t>energy</a:t>
            </a:r>
          </a:p>
          <a:p>
            <a:pPr marL="342900" indent="-342900">
              <a:buFont typeface="+mj-lt"/>
              <a:buAutoNum type="arabicPeriod"/>
            </a:pPr>
            <a:r>
              <a:rPr lang="en-GB" sz="1800" dirty="0" smtClean="0"/>
              <a:t>Light</a:t>
            </a:r>
            <a:endParaRPr lang="en-GB" sz="1800" dirty="0" smtClean="0"/>
          </a:p>
          <a:p>
            <a:pPr marL="342900" indent="-342900">
              <a:buFont typeface="+mj-lt"/>
              <a:buAutoNum type="arabicPeriod"/>
            </a:pPr>
            <a:r>
              <a:rPr lang="en-GB" sz="1800" dirty="0" smtClean="0"/>
              <a:t>Visible </a:t>
            </a:r>
            <a:r>
              <a:rPr lang="en-GB" sz="1800" dirty="0" smtClean="0"/>
              <a:t>matter</a:t>
            </a:r>
          </a:p>
          <a:p>
            <a:pPr marL="342900" indent="-342900">
              <a:buFont typeface="+mj-lt"/>
              <a:buAutoNum type="arabicPeriod"/>
            </a:pPr>
            <a:r>
              <a:rPr lang="en-GB" sz="1800" dirty="0" smtClean="0"/>
              <a:t>Dark matter</a:t>
            </a:r>
          </a:p>
          <a:p>
            <a:pPr marL="342900" indent="-342900"/>
            <a:r>
              <a:rPr lang="en-GB" sz="1800" dirty="0" smtClean="0"/>
              <a:t>In physical cosmology and astronomy, dark energy is an unknown form of energy which is hypothesized to permeate all of space, tending to accelerate the expansion of the universe.</a:t>
            </a:r>
            <a:endParaRPr lang="en-GB" sz="1800" dirty="0"/>
          </a:p>
        </p:txBody>
      </p:sp>
      <p:pic>
        <p:nvPicPr>
          <p:cNvPr id="22530" name="Picture 2"/>
          <p:cNvPicPr>
            <a:picLocks noChangeAspect="1" noChangeArrowheads="1"/>
          </p:cNvPicPr>
          <p:nvPr/>
        </p:nvPicPr>
        <p:blipFill>
          <a:blip r:embed="rId2" cstate="print"/>
          <a:srcRect/>
          <a:stretch>
            <a:fillRect/>
          </a:stretch>
        </p:blipFill>
        <p:spPr bwMode="auto">
          <a:xfrm>
            <a:off x="611560" y="260648"/>
            <a:ext cx="3897784" cy="2919576"/>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4138490" y="2564904"/>
            <a:ext cx="4186303" cy="28083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2800" dirty="0" smtClean="0"/>
              <a:t>Q30: What </a:t>
            </a:r>
            <a:r>
              <a:rPr lang="en-GB" sz="2800" dirty="0" smtClean="0"/>
              <a:t>types of stars are the hottest stars?</a:t>
            </a:r>
          </a:p>
          <a:p>
            <a:endParaRPr lang="en-GB" sz="2800" dirty="0"/>
          </a:p>
          <a:p>
            <a:pPr marL="514350" indent="-514350">
              <a:buFont typeface="+mj-lt"/>
              <a:buAutoNum type="arabicPeriod"/>
            </a:pPr>
            <a:r>
              <a:rPr lang="en-GB" sz="2800" b="1" dirty="0" smtClean="0"/>
              <a:t>O</a:t>
            </a:r>
          </a:p>
          <a:p>
            <a:pPr marL="514350" indent="-514350">
              <a:buFont typeface="+mj-lt"/>
              <a:buAutoNum type="arabicPeriod"/>
            </a:pPr>
            <a:r>
              <a:rPr lang="en-GB" sz="2800" dirty="0" smtClean="0"/>
              <a:t>K</a:t>
            </a:r>
            <a:endParaRPr lang="en-GB" sz="2800" dirty="0" smtClean="0"/>
          </a:p>
          <a:p>
            <a:pPr marL="514350" indent="-514350">
              <a:buFont typeface="+mj-lt"/>
              <a:buAutoNum type="arabicPeriod"/>
            </a:pPr>
            <a:r>
              <a:rPr lang="en-GB" sz="2800" dirty="0" smtClean="0"/>
              <a:t>M</a:t>
            </a:r>
            <a:endParaRPr lang="en-GB" sz="2800" dirty="0" smtClean="0"/>
          </a:p>
          <a:p>
            <a:pPr marL="514350" indent="-514350">
              <a:buFont typeface="+mj-lt"/>
              <a:buAutoNum type="arabicPeriod"/>
            </a:pPr>
            <a:r>
              <a:rPr lang="en-GB" sz="2800" dirty="0" smtClean="0"/>
              <a:t>G</a:t>
            </a:r>
            <a:endParaRPr lang="en-GB" sz="2800" dirty="0"/>
          </a:p>
        </p:txBody>
      </p:sp>
      <p:pic>
        <p:nvPicPr>
          <p:cNvPr id="23554" name="Picture 2"/>
          <p:cNvPicPr>
            <a:picLocks noChangeAspect="1" noChangeArrowheads="1"/>
          </p:cNvPicPr>
          <p:nvPr/>
        </p:nvPicPr>
        <p:blipFill>
          <a:blip r:embed="rId2" cstate="print"/>
          <a:srcRect/>
          <a:stretch>
            <a:fillRect/>
          </a:stretch>
        </p:blipFill>
        <p:spPr bwMode="auto">
          <a:xfrm>
            <a:off x="971600" y="764704"/>
            <a:ext cx="3138054" cy="2088232"/>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2627784" y="3645024"/>
            <a:ext cx="6052487" cy="273630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4293096"/>
            <a:ext cx="7920880" cy="1879104"/>
          </a:xfrm>
        </p:spPr>
        <p:txBody>
          <a:bodyPr>
            <a:noAutofit/>
          </a:bodyPr>
          <a:lstStyle/>
          <a:p>
            <a:r>
              <a:rPr lang="en-GB" sz="2400" dirty="0" smtClean="0"/>
              <a:t>Q31: What </a:t>
            </a:r>
            <a:r>
              <a:rPr lang="en-GB" sz="2400" dirty="0" smtClean="0"/>
              <a:t>is the estimated age of the universe?</a:t>
            </a:r>
          </a:p>
          <a:p>
            <a:pPr marL="457200" indent="-457200">
              <a:buFont typeface="+mj-lt"/>
              <a:buAutoNum type="arabicPeriod"/>
            </a:pPr>
            <a:r>
              <a:rPr lang="en-GB" sz="2400" dirty="0" smtClean="0"/>
              <a:t>2 </a:t>
            </a:r>
            <a:r>
              <a:rPr lang="en-GB" sz="2400" dirty="0" smtClean="0"/>
              <a:t>billion years</a:t>
            </a:r>
          </a:p>
          <a:p>
            <a:pPr marL="457200" indent="-457200">
              <a:buFont typeface="+mj-lt"/>
              <a:buAutoNum type="arabicPeriod"/>
            </a:pPr>
            <a:r>
              <a:rPr lang="en-GB" sz="2400" dirty="0" smtClean="0"/>
              <a:t>500 </a:t>
            </a:r>
            <a:r>
              <a:rPr lang="en-GB" sz="2400" dirty="0" smtClean="0"/>
              <a:t>million years</a:t>
            </a:r>
          </a:p>
          <a:p>
            <a:pPr marL="457200" indent="-457200">
              <a:buFont typeface="+mj-lt"/>
              <a:buAutoNum type="arabicPeriod"/>
            </a:pPr>
            <a:r>
              <a:rPr lang="en-GB" sz="2400" dirty="0" smtClean="0"/>
              <a:t>1 </a:t>
            </a:r>
            <a:r>
              <a:rPr lang="en-GB" sz="2400" dirty="0" smtClean="0"/>
              <a:t>trillion years</a:t>
            </a:r>
          </a:p>
          <a:p>
            <a:pPr marL="457200" indent="-457200">
              <a:buFont typeface="+mj-lt"/>
              <a:buAutoNum type="arabicPeriod"/>
            </a:pPr>
            <a:r>
              <a:rPr lang="en-GB" sz="2400" b="1" dirty="0" smtClean="0"/>
              <a:t>13 </a:t>
            </a:r>
            <a:r>
              <a:rPr lang="en-GB" sz="2400" b="1" dirty="0" smtClean="0"/>
              <a:t>billion years</a:t>
            </a:r>
            <a:endParaRPr lang="en-GB" sz="2400" b="1" dirty="0"/>
          </a:p>
        </p:txBody>
      </p:sp>
      <p:pic>
        <p:nvPicPr>
          <p:cNvPr id="24579" name="Picture 3"/>
          <p:cNvPicPr>
            <a:picLocks noChangeAspect="1" noChangeArrowheads="1"/>
          </p:cNvPicPr>
          <p:nvPr/>
        </p:nvPicPr>
        <p:blipFill>
          <a:blip r:embed="rId2" cstate="print"/>
          <a:srcRect/>
          <a:stretch>
            <a:fillRect/>
          </a:stretch>
        </p:blipFill>
        <p:spPr bwMode="auto">
          <a:xfrm>
            <a:off x="539552" y="0"/>
            <a:ext cx="6552728" cy="379836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fontScale="92500" lnSpcReduction="10000"/>
          </a:bodyPr>
          <a:lstStyle/>
          <a:p>
            <a:r>
              <a:rPr lang="en-GB" sz="2800" dirty="0" smtClean="0"/>
              <a:t>Q32: Which </a:t>
            </a:r>
            <a:r>
              <a:rPr lang="en-GB" sz="2800" dirty="0" smtClean="0"/>
              <a:t>nebula are "the pillars of creation" located</a:t>
            </a:r>
            <a:r>
              <a:rPr lang="en-GB" sz="2800" dirty="0" smtClean="0"/>
              <a:t>?</a:t>
            </a:r>
          </a:p>
          <a:p>
            <a:endParaRPr lang="en-GB" sz="2800" dirty="0"/>
          </a:p>
          <a:p>
            <a:pPr marL="514350" indent="-514350">
              <a:buFont typeface="+mj-lt"/>
              <a:buAutoNum type="arabicPeriod"/>
            </a:pPr>
            <a:r>
              <a:rPr lang="en-GB" sz="2800" dirty="0" smtClean="0"/>
              <a:t>Bug nebula</a:t>
            </a:r>
          </a:p>
          <a:p>
            <a:pPr marL="514350" indent="-514350">
              <a:buFont typeface="+mj-lt"/>
              <a:buAutoNum type="arabicPeriod"/>
            </a:pPr>
            <a:r>
              <a:rPr lang="en-GB" sz="2800" b="1" dirty="0" smtClean="0"/>
              <a:t>Eagle </a:t>
            </a:r>
            <a:r>
              <a:rPr lang="en-GB" sz="2800" b="1" dirty="0" smtClean="0"/>
              <a:t>nebula</a:t>
            </a:r>
          </a:p>
          <a:p>
            <a:pPr marL="514350" indent="-514350">
              <a:buFont typeface="+mj-lt"/>
              <a:buAutoNum type="arabicPeriod"/>
            </a:pPr>
            <a:r>
              <a:rPr lang="en-GB" sz="2800" dirty="0" smtClean="0"/>
              <a:t>Horse </a:t>
            </a:r>
            <a:r>
              <a:rPr lang="en-GB" sz="2800" dirty="0" smtClean="0"/>
              <a:t>head nebula</a:t>
            </a:r>
          </a:p>
          <a:p>
            <a:pPr marL="514350" indent="-514350">
              <a:buFont typeface="+mj-lt"/>
              <a:buAutoNum type="arabicPeriod"/>
            </a:pPr>
            <a:r>
              <a:rPr lang="en-GB" sz="2800" dirty="0" smtClean="0"/>
              <a:t>Crab nebula</a:t>
            </a:r>
          </a:p>
          <a:p>
            <a:pPr marL="514350" indent="-514350">
              <a:buFont typeface="+mj-lt"/>
              <a:buAutoNum type="arabicPeriod"/>
            </a:pPr>
            <a:r>
              <a:rPr lang="en-GB" sz="2800" dirty="0" err="1" smtClean="0"/>
              <a:t>Mutara</a:t>
            </a:r>
            <a:r>
              <a:rPr lang="en-GB" sz="2800" dirty="0" smtClean="0"/>
              <a:t> Nebula</a:t>
            </a:r>
            <a:endParaRPr lang="en-GB" sz="2800" dirty="0"/>
          </a:p>
        </p:txBody>
      </p:sp>
      <p:sp>
        <p:nvSpPr>
          <p:cNvPr id="38914" name="AutoShape 2" descr="Image result for star trek wrath nebul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8915" name="Picture 3"/>
          <p:cNvPicPr>
            <a:picLocks noChangeAspect="1" noChangeArrowheads="1"/>
          </p:cNvPicPr>
          <p:nvPr/>
        </p:nvPicPr>
        <p:blipFill>
          <a:blip r:embed="rId2" cstate="print"/>
          <a:srcRect/>
          <a:stretch>
            <a:fillRect/>
          </a:stretch>
        </p:blipFill>
        <p:spPr bwMode="auto">
          <a:xfrm>
            <a:off x="683567" y="476672"/>
            <a:ext cx="5376597" cy="2304256"/>
          </a:xfrm>
          <a:prstGeom prst="rect">
            <a:avLst/>
          </a:prstGeom>
          <a:noFill/>
          <a:ln w="9525">
            <a:noFill/>
            <a:miter lim="800000"/>
            <a:headEnd/>
            <a:tailEnd/>
          </a:ln>
        </p:spPr>
      </p:pic>
      <p:pic>
        <p:nvPicPr>
          <p:cNvPr id="38916" name="Picture 4"/>
          <p:cNvPicPr>
            <a:picLocks noChangeAspect="1" noChangeArrowheads="1"/>
          </p:cNvPicPr>
          <p:nvPr/>
        </p:nvPicPr>
        <p:blipFill>
          <a:blip r:embed="rId3" cstate="print"/>
          <a:srcRect/>
          <a:stretch>
            <a:fillRect/>
          </a:stretch>
        </p:blipFill>
        <p:spPr bwMode="auto">
          <a:xfrm>
            <a:off x="3779912" y="3717032"/>
            <a:ext cx="4386221" cy="245628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fontScale="92500" lnSpcReduction="20000"/>
          </a:bodyPr>
          <a:lstStyle/>
          <a:p>
            <a:r>
              <a:rPr lang="en-GB" sz="2800" dirty="0" smtClean="0"/>
              <a:t>Q33: Which fictitious nebula featured in Star Trek II: The Wrath of Khan</a:t>
            </a:r>
          </a:p>
          <a:p>
            <a:endParaRPr lang="en-GB" sz="2800" dirty="0"/>
          </a:p>
          <a:p>
            <a:pPr marL="514350" indent="-514350">
              <a:buFont typeface="+mj-lt"/>
              <a:buAutoNum type="arabicPeriod"/>
            </a:pPr>
            <a:r>
              <a:rPr lang="en-GB" sz="2800" dirty="0" smtClean="0"/>
              <a:t>Bug nebula</a:t>
            </a:r>
          </a:p>
          <a:p>
            <a:pPr marL="514350" indent="-514350">
              <a:buFont typeface="+mj-lt"/>
              <a:buAutoNum type="arabicPeriod"/>
            </a:pPr>
            <a:r>
              <a:rPr lang="en-GB" sz="2800" dirty="0" smtClean="0"/>
              <a:t>Eagle </a:t>
            </a:r>
            <a:r>
              <a:rPr lang="en-GB" sz="2800" dirty="0" smtClean="0"/>
              <a:t>nebula</a:t>
            </a:r>
          </a:p>
          <a:p>
            <a:pPr marL="514350" indent="-514350">
              <a:buFont typeface="+mj-lt"/>
              <a:buAutoNum type="arabicPeriod"/>
            </a:pPr>
            <a:r>
              <a:rPr lang="en-GB" sz="2800" dirty="0" smtClean="0"/>
              <a:t>Horse </a:t>
            </a:r>
            <a:r>
              <a:rPr lang="en-GB" sz="2800" dirty="0" smtClean="0"/>
              <a:t>head nebula</a:t>
            </a:r>
          </a:p>
          <a:p>
            <a:pPr marL="514350" indent="-514350">
              <a:buFont typeface="+mj-lt"/>
              <a:buAutoNum type="arabicPeriod"/>
            </a:pPr>
            <a:r>
              <a:rPr lang="en-GB" sz="2800" dirty="0" smtClean="0"/>
              <a:t>Crab nebula</a:t>
            </a:r>
          </a:p>
          <a:p>
            <a:pPr marL="514350" indent="-514350">
              <a:buFont typeface="+mj-lt"/>
              <a:buAutoNum type="arabicPeriod"/>
            </a:pPr>
            <a:r>
              <a:rPr lang="en-GB" sz="2800" b="1" dirty="0" err="1" smtClean="0"/>
              <a:t>Mutara</a:t>
            </a:r>
            <a:r>
              <a:rPr lang="en-GB" sz="2800" b="1" dirty="0" smtClean="0"/>
              <a:t> Nebula</a:t>
            </a:r>
            <a:endParaRPr lang="en-GB" sz="2800" b="1" dirty="0"/>
          </a:p>
        </p:txBody>
      </p:sp>
      <p:sp>
        <p:nvSpPr>
          <p:cNvPr id="38914" name="AutoShape 2" descr="Image result for star trek wrath nebul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8915" name="Picture 3"/>
          <p:cNvPicPr>
            <a:picLocks noChangeAspect="1" noChangeArrowheads="1"/>
          </p:cNvPicPr>
          <p:nvPr/>
        </p:nvPicPr>
        <p:blipFill>
          <a:blip r:embed="rId2" cstate="print"/>
          <a:srcRect/>
          <a:stretch>
            <a:fillRect/>
          </a:stretch>
        </p:blipFill>
        <p:spPr bwMode="auto">
          <a:xfrm>
            <a:off x="683567" y="476672"/>
            <a:ext cx="5376597" cy="2304256"/>
          </a:xfrm>
          <a:prstGeom prst="rect">
            <a:avLst/>
          </a:prstGeom>
          <a:noFill/>
          <a:ln w="9525">
            <a:noFill/>
            <a:miter lim="800000"/>
            <a:headEnd/>
            <a:tailEnd/>
          </a:ln>
        </p:spPr>
      </p:pic>
      <p:pic>
        <p:nvPicPr>
          <p:cNvPr id="64513" name="Picture 1"/>
          <p:cNvPicPr>
            <a:picLocks noChangeAspect="1" noChangeArrowheads="1"/>
          </p:cNvPicPr>
          <p:nvPr/>
        </p:nvPicPr>
        <p:blipFill>
          <a:blip r:embed="rId3" cstate="print"/>
          <a:srcRect/>
          <a:stretch>
            <a:fillRect/>
          </a:stretch>
        </p:blipFill>
        <p:spPr bwMode="auto">
          <a:xfrm>
            <a:off x="4355976" y="3514457"/>
            <a:ext cx="3566794" cy="272020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3645024"/>
            <a:ext cx="7920880" cy="2527176"/>
          </a:xfrm>
        </p:spPr>
        <p:txBody>
          <a:bodyPr>
            <a:noAutofit/>
          </a:bodyPr>
          <a:lstStyle/>
          <a:p>
            <a:r>
              <a:rPr lang="en-GB" sz="2800" dirty="0" smtClean="0"/>
              <a:t>Q34: In which TV show would you be likely to meet a </a:t>
            </a:r>
            <a:r>
              <a:rPr lang="en-GB" sz="2800" dirty="0" err="1" smtClean="0"/>
              <a:t>Vogon</a:t>
            </a:r>
            <a:r>
              <a:rPr lang="en-GB" sz="2800" dirty="0" smtClean="0"/>
              <a:t>?</a:t>
            </a:r>
            <a:endParaRPr lang="en-GB" sz="2800" dirty="0" smtClean="0"/>
          </a:p>
          <a:p>
            <a:pPr marL="514350" indent="-514350">
              <a:buFont typeface="+mj-lt"/>
              <a:buAutoNum type="arabicPeriod"/>
            </a:pPr>
            <a:r>
              <a:rPr lang="en-GB" sz="2800" dirty="0" smtClean="0"/>
              <a:t>Buck Rogers in the 25</a:t>
            </a:r>
            <a:r>
              <a:rPr lang="en-GB" sz="2800" baseline="30000" dirty="0" smtClean="0"/>
              <a:t>th</a:t>
            </a:r>
            <a:r>
              <a:rPr lang="en-GB" sz="2800" dirty="0" smtClean="0"/>
              <a:t> Century</a:t>
            </a:r>
            <a:endParaRPr lang="en-GB" sz="2800" dirty="0" smtClean="0"/>
          </a:p>
          <a:p>
            <a:pPr marL="514350" indent="-514350">
              <a:buFont typeface="+mj-lt"/>
              <a:buAutoNum type="arabicPeriod"/>
            </a:pPr>
            <a:r>
              <a:rPr lang="en-GB" sz="2800" b="1" dirty="0" smtClean="0"/>
              <a:t>The Hitchhiker’s Guide to the Galaxy</a:t>
            </a:r>
          </a:p>
          <a:p>
            <a:pPr marL="514350" indent="-514350">
              <a:buFont typeface="+mj-lt"/>
              <a:buAutoNum type="arabicPeriod"/>
            </a:pPr>
            <a:r>
              <a:rPr lang="en-GB" sz="2800" dirty="0" smtClean="0"/>
              <a:t>Lost in Space</a:t>
            </a:r>
          </a:p>
          <a:p>
            <a:pPr marL="514350" indent="-514350">
              <a:buFont typeface="+mj-lt"/>
              <a:buAutoNum type="arabicPeriod"/>
            </a:pPr>
            <a:r>
              <a:rPr lang="en-GB" sz="2800" dirty="0" smtClean="0"/>
              <a:t>Red Dwarf</a:t>
            </a:r>
            <a:endParaRPr lang="en-GB" sz="2800" dirty="0"/>
          </a:p>
        </p:txBody>
      </p:sp>
      <p:pic>
        <p:nvPicPr>
          <p:cNvPr id="37889" name="Picture 1"/>
          <p:cNvPicPr>
            <a:picLocks noChangeAspect="1" noChangeArrowheads="1"/>
          </p:cNvPicPr>
          <p:nvPr/>
        </p:nvPicPr>
        <p:blipFill>
          <a:blip r:embed="rId2" cstate="print"/>
          <a:srcRect/>
          <a:stretch>
            <a:fillRect/>
          </a:stretch>
        </p:blipFill>
        <p:spPr bwMode="auto">
          <a:xfrm>
            <a:off x="323528" y="548680"/>
            <a:ext cx="2784309" cy="2088232"/>
          </a:xfrm>
          <a:prstGeom prst="rect">
            <a:avLst/>
          </a:prstGeom>
          <a:noFill/>
          <a:ln w="9525">
            <a:noFill/>
            <a:miter lim="800000"/>
            <a:headEnd/>
            <a:tailEnd/>
          </a:ln>
        </p:spPr>
      </p:pic>
      <p:pic>
        <p:nvPicPr>
          <p:cNvPr id="37890" name="Picture 2"/>
          <p:cNvPicPr>
            <a:picLocks noChangeAspect="1" noChangeArrowheads="1"/>
          </p:cNvPicPr>
          <p:nvPr/>
        </p:nvPicPr>
        <p:blipFill>
          <a:blip r:embed="rId3" cstate="print"/>
          <a:srcRect/>
          <a:stretch>
            <a:fillRect/>
          </a:stretch>
        </p:blipFill>
        <p:spPr bwMode="auto">
          <a:xfrm>
            <a:off x="3189446" y="260648"/>
            <a:ext cx="4959911" cy="302433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672408"/>
          </a:xfrm>
        </p:spPr>
        <p:txBody>
          <a:bodyPr>
            <a:normAutofit fontScale="62500" lnSpcReduction="20000"/>
          </a:bodyPr>
          <a:lstStyle/>
          <a:p>
            <a:r>
              <a:rPr lang="en-GB" sz="2800" dirty="0" smtClean="0"/>
              <a:t>Q35: One </a:t>
            </a:r>
            <a:r>
              <a:rPr lang="en-GB" sz="2800" dirty="0" smtClean="0"/>
              <a:t>giant leap for bug-kind</a:t>
            </a:r>
          </a:p>
          <a:p>
            <a:r>
              <a:rPr lang="en-GB" sz="2800" dirty="0" smtClean="0"/>
              <a:t>Some </a:t>
            </a:r>
            <a:r>
              <a:rPr lang="en-GB" sz="2800" dirty="0" smtClean="0"/>
              <a:t>organisms can survive in space without any kind of protective enclosure</a:t>
            </a:r>
            <a:r>
              <a:rPr lang="en-GB" sz="2800" dirty="0" smtClean="0"/>
              <a:t>.</a:t>
            </a:r>
            <a:endParaRPr lang="en-GB" sz="2800" dirty="0" smtClean="0"/>
          </a:p>
          <a:p>
            <a:pPr>
              <a:buFont typeface="Arial" pitchFamily="34" charset="0"/>
              <a:buChar char="•"/>
            </a:pPr>
            <a:r>
              <a:rPr lang="en-GB" sz="2800" b="1" dirty="0" smtClean="0"/>
              <a:t>True </a:t>
            </a:r>
          </a:p>
          <a:p>
            <a:pPr>
              <a:buFont typeface="Arial" pitchFamily="34" charset="0"/>
              <a:buChar char="•"/>
            </a:pPr>
            <a:r>
              <a:rPr lang="en-GB" sz="2800" dirty="0" smtClean="0"/>
              <a:t>False</a:t>
            </a:r>
          </a:p>
          <a:p>
            <a:pPr>
              <a:buFont typeface="Arial" pitchFamily="34" charset="0"/>
              <a:buChar char="•"/>
            </a:pPr>
            <a:endParaRPr lang="en-GB" sz="2800" dirty="0" smtClean="0"/>
          </a:p>
          <a:p>
            <a:pPr>
              <a:buFont typeface="Arial" pitchFamily="34" charset="0"/>
              <a:buChar char="•"/>
            </a:pPr>
            <a:r>
              <a:rPr lang="en-GB" sz="2800" dirty="0" smtClean="0"/>
              <a:t>SCIENCE </a:t>
            </a:r>
            <a:r>
              <a:rPr lang="en-GB" sz="2800" dirty="0" smtClean="0"/>
              <a:t>FACT.</a:t>
            </a:r>
          </a:p>
          <a:p>
            <a:pPr>
              <a:buFont typeface="Arial" pitchFamily="34" charset="0"/>
              <a:buChar char="•"/>
            </a:pPr>
            <a:endParaRPr lang="en-GB" sz="2800" dirty="0" smtClean="0"/>
          </a:p>
          <a:p>
            <a:pPr>
              <a:buFont typeface="Arial" pitchFamily="34" charset="0"/>
              <a:buChar char="•"/>
            </a:pPr>
            <a:r>
              <a:rPr lang="en-GB" sz="2800" dirty="0" smtClean="0"/>
              <a:t>In a European Space Agency experiment conducted in 2005, two species of lichen were carried aboard a Russian Soyuz rocket and exposed to the space environment for nearly 15 days. They were then resealed in a capsule and returned to Earth, where they were found in exactly the same shape as before the flight. The lichen survived exposure to the vacuum of space as well as the glaring ultraviolet radiation of the Sun.</a:t>
            </a:r>
            <a:endParaRPr lang="en-GB" sz="2800" dirty="0"/>
          </a:p>
        </p:txBody>
      </p:sp>
      <p:pic>
        <p:nvPicPr>
          <p:cNvPr id="36865" name="Picture 1"/>
          <p:cNvPicPr>
            <a:picLocks noChangeAspect="1" noChangeArrowheads="1"/>
          </p:cNvPicPr>
          <p:nvPr/>
        </p:nvPicPr>
        <p:blipFill>
          <a:blip r:embed="rId2" cstate="print"/>
          <a:srcRect/>
          <a:stretch>
            <a:fillRect/>
          </a:stretch>
        </p:blipFill>
        <p:spPr bwMode="auto">
          <a:xfrm>
            <a:off x="827584" y="404664"/>
            <a:ext cx="1800225" cy="2533650"/>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2987824" y="476672"/>
            <a:ext cx="1790700" cy="2438400"/>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a:stretch>
            <a:fillRect/>
          </a:stretch>
        </p:blipFill>
        <p:spPr bwMode="auto">
          <a:xfrm>
            <a:off x="4860032" y="476672"/>
            <a:ext cx="3961703" cy="230425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fontScale="92500" lnSpcReduction="10000"/>
          </a:bodyPr>
          <a:lstStyle/>
          <a:p>
            <a:r>
              <a:rPr lang="en-GB" sz="2400" dirty="0" smtClean="0"/>
              <a:t>Q36: Has </a:t>
            </a:r>
            <a:r>
              <a:rPr lang="en-GB" sz="2400" dirty="0" smtClean="0"/>
              <a:t>E.T. already phoned home?</a:t>
            </a:r>
          </a:p>
          <a:p>
            <a:r>
              <a:rPr lang="en-GB" sz="2400" dirty="0" smtClean="0"/>
              <a:t>We </a:t>
            </a:r>
            <a:r>
              <a:rPr lang="en-GB" sz="2400" dirty="0" smtClean="0"/>
              <a:t>now have evidence that some form of life exists beyond Earth, at least in primitive form</a:t>
            </a:r>
            <a:r>
              <a:rPr lang="en-GB" sz="2400" dirty="0" smtClean="0"/>
              <a:t>.</a:t>
            </a:r>
            <a:endParaRPr lang="en-GB" sz="2400" dirty="0" smtClean="0"/>
          </a:p>
          <a:p>
            <a:pPr>
              <a:buFont typeface="Arial" pitchFamily="34" charset="0"/>
              <a:buChar char="•"/>
            </a:pPr>
            <a:r>
              <a:rPr lang="en-GB" sz="2400" dirty="0" smtClean="0"/>
              <a:t>True </a:t>
            </a:r>
          </a:p>
          <a:p>
            <a:pPr>
              <a:buFont typeface="Arial" pitchFamily="34" charset="0"/>
              <a:buChar char="•"/>
            </a:pPr>
            <a:r>
              <a:rPr lang="en-GB" sz="2400" b="1" dirty="0" smtClean="0"/>
              <a:t>False</a:t>
            </a:r>
          </a:p>
          <a:p>
            <a:endParaRPr lang="en-GB" dirty="0" smtClean="0"/>
          </a:p>
          <a:p>
            <a:r>
              <a:rPr lang="en-GB" dirty="0" smtClean="0"/>
              <a:t>SCIENCE FICTION.</a:t>
            </a:r>
          </a:p>
          <a:p>
            <a:endParaRPr lang="en-GB" dirty="0" smtClean="0"/>
          </a:p>
          <a:p>
            <a:r>
              <a:rPr lang="en-GB" dirty="0" smtClean="0"/>
              <a:t>While many scientists speculate that extraterrestrial life exists, so far there is no conclusive evidence to prove it. Future missions to Mars, the Jovian moon </a:t>
            </a:r>
            <a:r>
              <a:rPr lang="en-GB" dirty="0" err="1" smtClean="0"/>
              <a:t>Europa</a:t>
            </a:r>
            <a:r>
              <a:rPr lang="en-GB" dirty="0" smtClean="0"/>
              <a:t> and future space telescopes such as the Terrestrial Planet Finder will search for definitive answers to this ageless question.</a:t>
            </a:r>
            <a:endParaRPr lang="en-GB" dirty="0"/>
          </a:p>
        </p:txBody>
      </p:sp>
      <p:pic>
        <p:nvPicPr>
          <p:cNvPr id="35841" name="Picture 1"/>
          <p:cNvPicPr>
            <a:picLocks noChangeAspect="1" noChangeArrowheads="1"/>
          </p:cNvPicPr>
          <p:nvPr/>
        </p:nvPicPr>
        <p:blipFill>
          <a:blip r:embed="rId2" cstate="print"/>
          <a:srcRect/>
          <a:stretch>
            <a:fillRect/>
          </a:stretch>
        </p:blipFill>
        <p:spPr bwMode="auto">
          <a:xfrm>
            <a:off x="827584" y="260648"/>
            <a:ext cx="4114743" cy="230425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636912"/>
            <a:ext cx="7920880" cy="4032448"/>
          </a:xfrm>
        </p:spPr>
        <p:txBody>
          <a:bodyPr>
            <a:normAutofit fontScale="70000" lnSpcReduction="20000"/>
          </a:bodyPr>
          <a:lstStyle/>
          <a:p>
            <a:r>
              <a:rPr lang="en-GB" sz="2400" dirty="0" smtClean="0"/>
              <a:t>Q37: May </a:t>
            </a:r>
            <a:r>
              <a:rPr lang="en-GB" sz="2400" dirty="0" smtClean="0"/>
              <a:t>the force be with you</a:t>
            </a:r>
          </a:p>
          <a:p>
            <a:r>
              <a:rPr lang="en-GB" sz="2400" dirty="0" smtClean="0"/>
              <a:t>In </a:t>
            </a:r>
            <a:r>
              <a:rPr lang="en-GB" sz="2400" dirty="0" smtClean="0"/>
              <a:t>the "Star Wars" films, the Imperial TIE Fighters are propelled by ion engines (TIE stands for Twin Ion Engine). While these spacecraft are fictional, real ion engines power some of </a:t>
            </a:r>
            <a:r>
              <a:rPr lang="en-GB" sz="2400" dirty="0" smtClean="0"/>
              <a:t>today’s </a:t>
            </a:r>
            <a:r>
              <a:rPr lang="en-GB" sz="2400" dirty="0" smtClean="0"/>
              <a:t>spacecraft</a:t>
            </a:r>
            <a:r>
              <a:rPr lang="en-GB" sz="2400" dirty="0" smtClean="0"/>
              <a:t>.</a:t>
            </a:r>
          </a:p>
          <a:p>
            <a:pPr>
              <a:buFont typeface="Arial" pitchFamily="34" charset="0"/>
              <a:buChar char="•"/>
            </a:pPr>
            <a:r>
              <a:rPr lang="en-GB" sz="2400" b="1" dirty="0" smtClean="0"/>
              <a:t>True </a:t>
            </a:r>
            <a:endParaRPr lang="en-GB" sz="2400" b="1" dirty="0" smtClean="0"/>
          </a:p>
          <a:p>
            <a:pPr>
              <a:buFont typeface="Arial" pitchFamily="34" charset="0"/>
              <a:buChar char="•"/>
            </a:pPr>
            <a:r>
              <a:rPr lang="en-GB" sz="2400" dirty="0" smtClean="0"/>
              <a:t>False</a:t>
            </a:r>
          </a:p>
          <a:p>
            <a:pPr>
              <a:buFont typeface="Arial" pitchFamily="34" charset="0"/>
              <a:buChar char="•"/>
            </a:pPr>
            <a:endParaRPr lang="en-GB" sz="2400" dirty="0" smtClean="0"/>
          </a:p>
          <a:p>
            <a:pPr>
              <a:buFont typeface="Arial" pitchFamily="34" charset="0"/>
              <a:buChar char="•"/>
            </a:pPr>
            <a:r>
              <a:rPr lang="en-GB" sz="2400" dirty="0" smtClean="0"/>
              <a:t>SCIENCE FACT.</a:t>
            </a:r>
          </a:p>
          <a:p>
            <a:pPr>
              <a:buFont typeface="Arial" pitchFamily="34" charset="0"/>
              <a:buChar char="•"/>
            </a:pPr>
            <a:endParaRPr lang="en-GB" sz="2400" dirty="0" smtClean="0"/>
          </a:p>
          <a:p>
            <a:pPr>
              <a:buFont typeface="Arial" pitchFamily="34" charset="0"/>
              <a:buChar char="•"/>
            </a:pPr>
            <a:r>
              <a:rPr lang="en-GB" sz="2400" dirty="0" smtClean="0"/>
              <a:t>Ion propulsion has long been a staple of science fiction novels, but in recent years it has been successfully tested on a number of unmanned spacecraft, most notably NASAÕs Deep Space 1. Launched in 1998, Deep Space 1 rendezvoused with a distant asteroid and then with a comet, proving that ion propulsion could be used for interplanetary travel</a:t>
            </a:r>
            <a:r>
              <a:rPr lang="en-GB" sz="2400" dirty="0" smtClean="0"/>
              <a:t>.</a:t>
            </a:r>
          </a:p>
          <a:p>
            <a:pPr>
              <a:buFont typeface="Arial" pitchFamily="34" charset="0"/>
              <a:buChar char="•"/>
            </a:pPr>
            <a:r>
              <a:rPr lang="en-GB" sz="2400" dirty="0" smtClean="0"/>
              <a:t>Pictured is NASA's </a:t>
            </a:r>
            <a:r>
              <a:rPr lang="en-GB" sz="2400" dirty="0" smtClean="0"/>
              <a:t>2.3 kW NSTAR ion </a:t>
            </a:r>
            <a:r>
              <a:rPr lang="en-GB" sz="2400" dirty="0" err="1" smtClean="0"/>
              <a:t>thruster</a:t>
            </a:r>
            <a:r>
              <a:rPr lang="en-GB" sz="2400" dirty="0" smtClean="0"/>
              <a:t> for the Deep Space 1 spacecraft during a hot fire test at the Jet Propulsion </a:t>
            </a:r>
            <a:r>
              <a:rPr lang="en-GB" sz="2400" dirty="0" smtClean="0"/>
              <a:t>Laboratory</a:t>
            </a:r>
            <a:endParaRPr lang="en-GB" sz="2400" dirty="0"/>
          </a:p>
        </p:txBody>
      </p:sp>
      <p:pic>
        <p:nvPicPr>
          <p:cNvPr id="34818" name="Picture 2"/>
          <p:cNvPicPr>
            <a:picLocks noChangeAspect="1" noChangeArrowheads="1"/>
          </p:cNvPicPr>
          <p:nvPr/>
        </p:nvPicPr>
        <p:blipFill>
          <a:blip r:embed="rId2" cstate="print"/>
          <a:srcRect/>
          <a:stretch>
            <a:fillRect/>
          </a:stretch>
        </p:blipFill>
        <p:spPr bwMode="auto">
          <a:xfrm>
            <a:off x="467544" y="332656"/>
            <a:ext cx="3728986" cy="2088232"/>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499992" y="476672"/>
            <a:ext cx="2628900" cy="1733550"/>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4067944" y="3429000"/>
            <a:ext cx="1733300" cy="136815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Autofit/>
          </a:bodyPr>
          <a:lstStyle/>
          <a:p>
            <a:r>
              <a:rPr lang="en-GB" sz="1800" dirty="0" smtClean="0"/>
              <a:t>Q38: Good </a:t>
            </a:r>
            <a:r>
              <a:rPr lang="en-GB" sz="1800" dirty="0" smtClean="0"/>
              <a:t>day, </a:t>
            </a:r>
            <a:r>
              <a:rPr lang="en-GB" sz="1800" dirty="0" smtClean="0"/>
              <a:t>Sunshine</a:t>
            </a:r>
            <a:endParaRPr lang="en-GB" sz="1800" dirty="0" smtClean="0"/>
          </a:p>
          <a:p>
            <a:r>
              <a:rPr lang="en-GB" sz="1800" dirty="0" err="1" smtClean="0"/>
              <a:t>Tatooine</a:t>
            </a:r>
            <a:r>
              <a:rPr lang="en-GB" sz="1800" dirty="0" smtClean="0"/>
              <a:t>, Luke Skywalker's home planet in the "Star Wars" films, has two Suns -- what astronomers would call a binary star system. Scientists have discovered recently that planets really can form within such systems</a:t>
            </a:r>
            <a:r>
              <a:rPr lang="en-GB" sz="1800" dirty="0" smtClean="0"/>
              <a:t>.</a:t>
            </a:r>
          </a:p>
          <a:p>
            <a:pPr>
              <a:buFont typeface="Arial" pitchFamily="34" charset="0"/>
              <a:buChar char="•"/>
            </a:pPr>
            <a:r>
              <a:rPr lang="en-GB" sz="1800" b="1" dirty="0" smtClean="0"/>
              <a:t>True </a:t>
            </a:r>
            <a:endParaRPr lang="en-GB" sz="1800" b="1" dirty="0" smtClean="0"/>
          </a:p>
          <a:p>
            <a:pPr>
              <a:buFont typeface="Arial" pitchFamily="34" charset="0"/>
              <a:buChar char="•"/>
            </a:pPr>
            <a:r>
              <a:rPr lang="en-GB" sz="1800" dirty="0" smtClean="0"/>
              <a:t>False</a:t>
            </a:r>
          </a:p>
          <a:p>
            <a:pPr>
              <a:buFont typeface="Arial" pitchFamily="34" charset="0"/>
              <a:buChar char="•"/>
            </a:pPr>
            <a:endParaRPr lang="en-GB" sz="1800" dirty="0" smtClean="0"/>
          </a:p>
          <a:p>
            <a:pPr>
              <a:buFont typeface="Arial" pitchFamily="34" charset="0"/>
              <a:buChar char="•"/>
            </a:pPr>
            <a:r>
              <a:rPr lang="en-GB" sz="1800" dirty="0" smtClean="0"/>
              <a:t>SCIENCE FACT.</a:t>
            </a:r>
          </a:p>
          <a:p>
            <a:pPr>
              <a:buFont typeface="Arial" pitchFamily="34" charset="0"/>
              <a:buChar char="•"/>
            </a:pPr>
            <a:r>
              <a:rPr lang="en-GB" sz="1800" dirty="0" smtClean="0"/>
              <a:t>Double-stars</a:t>
            </a:r>
            <a:r>
              <a:rPr lang="en-GB" sz="1800" dirty="0" smtClean="0"/>
              <a:t>, or binary systems, are common in our Milky Way galaxy. Among the more than 100 new planets discovered in recent years, some have been found in binary systems, including16 </a:t>
            </a:r>
            <a:r>
              <a:rPr lang="en-GB" sz="1800" dirty="0" err="1" smtClean="0"/>
              <a:t>Cygni</a:t>
            </a:r>
            <a:r>
              <a:rPr lang="en-GB" sz="1800" dirty="0" smtClean="0"/>
              <a:t> B and 55 </a:t>
            </a:r>
            <a:r>
              <a:rPr lang="en-GB" sz="1800" dirty="0" err="1" smtClean="0"/>
              <a:t>Cancri</a:t>
            </a:r>
            <a:r>
              <a:rPr lang="en-GB" sz="1800" dirty="0" smtClean="0"/>
              <a:t> A. (But so far, no one has found a habitable planet like Luke Skywalker's </a:t>
            </a:r>
            <a:r>
              <a:rPr lang="en-GB" sz="1800" dirty="0" err="1" smtClean="0"/>
              <a:t>Tatooine</a:t>
            </a:r>
            <a:r>
              <a:rPr lang="en-GB" sz="1800" dirty="0" smtClean="0"/>
              <a:t>.)</a:t>
            </a:r>
            <a:endParaRPr lang="en-GB" sz="1800" dirty="0"/>
          </a:p>
        </p:txBody>
      </p:sp>
      <p:pic>
        <p:nvPicPr>
          <p:cNvPr id="32771" name="Picture 3"/>
          <p:cNvPicPr>
            <a:picLocks noChangeAspect="1" noChangeArrowheads="1"/>
          </p:cNvPicPr>
          <p:nvPr/>
        </p:nvPicPr>
        <p:blipFill>
          <a:blip r:embed="rId2" cstate="print"/>
          <a:srcRect/>
          <a:stretch>
            <a:fillRect/>
          </a:stretch>
        </p:blipFill>
        <p:spPr bwMode="auto">
          <a:xfrm>
            <a:off x="323528" y="692696"/>
            <a:ext cx="4410369" cy="1944216"/>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4932040" y="764704"/>
            <a:ext cx="3391215" cy="21602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fontScale="92500" lnSpcReduction="20000"/>
          </a:bodyPr>
          <a:lstStyle/>
          <a:p>
            <a:r>
              <a:rPr lang="en-GB" sz="3200" dirty="0" smtClean="0"/>
              <a:t>Q3: Which </a:t>
            </a:r>
            <a:r>
              <a:rPr lang="en-GB" sz="3200" dirty="0" smtClean="0"/>
              <a:t>among the following two gases contribute to begin the formation of stars? </a:t>
            </a:r>
            <a:endParaRPr lang="en-GB" sz="3200" dirty="0" smtClean="0"/>
          </a:p>
          <a:p>
            <a:endParaRPr lang="en-GB" sz="3200" dirty="0" smtClean="0"/>
          </a:p>
          <a:p>
            <a:r>
              <a:rPr lang="en-GB" sz="3200" dirty="0" smtClean="0"/>
              <a:t>[A]Hydrogen &amp; Nitrogen </a:t>
            </a:r>
          </a:p>
          <a:p>
            <a:r>
              <a:rPr lang="en-GB" sz="3200" dirty="0" smtClean="0"/>
              <a:t>[B]Nitrogen and Helium </a:t>
            </a:r>
          </a:p>
          <a:p>
            <a:r>
              <a:rPr lang="en-GB" sz="3200" b="1" dirty="0" smtClean="0"/>
              <a:t>[C]Helium &amp; Hydrogen </a:t>
            </a:r>
          </a:p>
          <a:p>
            <a:r>
              <a:rPr lang="en-GB" sz="3200" dirty="0" smtClean="0"/>
              <a:t>[D]Hydrogen and Oxygen.</a:t>
            </a:r>
            <a:endParaRPr lang="en-GB" sz="3200" dirty="0"/>
          </a:p>
        </p:txBody>
      </p:sp>
      <p:pic>
        <p:nvPicPr>
          <p:cNvPr id="3075" name="Picture 3"/>
          <p:cNvPicPr>
            <a:picLocks noChangeAspect="1" noChangeArrowheads="1"/>
          </p:cNvPicPr>
          <p:nvPr/>
        </p:nvPicPr>
        <p:blipFill>
          <a:blip r:embed="rId2" cstate="print"/>
          <a:srcRect/>
          <a:stretch>
            <a:fillRect/>
          </a:stretch>
        </p:blipFill>
        <p:spPr bwMode="auto">
          <a:xfrm>
            <a:off x="827584" y="548680"/>
            <a:ext cx="2664296" cy="242621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779912" y="332656"/>
            <a:ext cx="3384376" cy="253501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lnSpcReduction="10000"/>
          </a:bodyPr>
          <a:lstStyle/>
          <a:p>
            <a:pPr marL="457200" indent="-457200"/>
            <a:r>
              <a:rPr lang="en-GB" sz="2000" dirty="0" smtClean="0"/>
              <a:t>Q39: What </a:t>
            </a:r>
            <a:r>
              <a:rPr lang="en-GB" sz="2000" dirty="0" smtClean="0"/>
              <a:t>is generally the best time of year to look for the Northern Lights (Aurora Borealis?)</a:t>
            </a:r>
          </a:p>
          <a:p>
            <a:pPr marL="457200" indent="-457200">
              <a:buFont typeface="+mj-lt"/>
              <a:buAutoNum type="arabicPeriod"/>
            </a:pPr>
            <a:endParaRPr lang="en-GB" sz="2000" dirty="0" smtClean="0"/>
          </a:p>
          <a:p>
            <a:pPr marL="457200" indent="-457200">
              <a:buFont typeface="+mj-lt"/>
              <a:buAutoNum type="arabicPeriod"/>
            </a:pPr>
            <a:r>
              <a:rPr lang="en-GB" sz="2000" dirty="0" smtClean="0"/>
              <a:t>No </a:t>
            </a:r>
            <a:r>
              <a:rPr lang="en-GB" sz="2000" dirty="0" smtClean="0"/>
              <a:t>time of the year is more </a:t>
            </a:r>
            <a:r>
              <a:rPr lang="en-GB" sz="2000" dirty="0" err="1" smtClean="0"/>
              <a:t>favorable</a:t>
            </a:r>
            <a:r>
              <a:rPr lang="en-GB" sz="2000" dirty="0" smtClean="0"/>
              <a:t> for aurora viewing than any other.</a:t>
            </a:r>
          </a:p>
          <a:p>
            <a:pPr marL="457200" indent="-457200">
              <a:buFont typeface="+mj-lt"/>
              <a:buAutoNum type="arabicPeriod"/>
            </a:pPr>
            <a:r>
              <a:rPr lang="en-GB" sz="2000" b="1" dirty="0" smtClean="0"/>
              <a:t>Around </a:t>
            </a:r>
            <a:r>
              <a:rPr lang="en-GB" sz="2000" b="1" dirty="0" smtClean="0"/>
              <a:t>the time of the equinoxes - Nobody is quite sure why.</a:t>
            </a:r>
          </a:p>
          <a:p>
            <a:pPr marL="457200" indent="-457200">
              <a:buFont typeface="+mj-lt"/>
              <a:buAutoNum type="arabicPeriod"/>
            </a:pPr>
            <a:r>
              <a:rPr lang="en-GB" sz="2000" dirty="0" smtClean="0"/>
              <a:t>Around </a:t>
            </a:r>
            <a:r>
              <a:rPr lang="en-GB" sz="2000" dirty="0" smtClean="0"/>
              <a:t>the time of the winter solstice</a:t>
            </a:r>
          </a:p>
          <a:p>
            <a:pPr marL="457200" indent="-457200">
              <a:buFont typeface="+mj-lt"/>
              <a:buAutoNum type="arabicPeriod"/>
            </a:pPr>
            <a:r>
              <a:rPr lang="en-GB" sz="2000" dirty="0" smtClean="0"/>
              <a:t>April </a:t>
            </a:r>
            <a:r>
              <a:rPr lang="en-GB" sz="2000" dirty="0" smtClean="0"/>
              <a:t>- July</a:t>
            </a:r>
          </a:p>
          <a:p>
            <a:endParaRPr lang="en-GB" dirty="0" smtClean="0"/>
          </a:p>
          <a:p>
            <a:r>
              <a:rPr lang="en-GB" dirty="0" smtClean="0"/>
              <a:t> </a:t>
            </a:r>
            <a:endParaRPr lang="en-GB" dirty="0"/>
          </a:p>
        </p:txBody>
      </p:sp>
      <p:pic>
        <p:nvPicPr>
          <p:cNvPr id="31745" name="Picture 1"/>
          <p:cNvPicPr>
            <a:picLocks noChangeAspect="1" noChangeArrowheads="1"/>
          </p:cNvPicPr>
          <p:nvPr/>
        </p:nvPicPr>
        <p:blipFill>
          <a:blip r:embed="rId2" cstate="print"/>
          <a:srcRect/>
          <a:stretch>
            <a:fillRect/>
          </a:stretch>
        </p:blipFill>
        <p:spPr bwMode="auto">
          <a:xfrm>
            <a:off x="611560" y="548680"/>
            <a:ext cx="4032448" cy="201622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4005064"/>
            <a:ext cx="7920880" cy="2167136"/>
          </a:xfrm>
        </p:spPr>
        <p:txBody>
          <a:bodyPr>
            <a:normAutofit lnSpcReduction="10000"/>
          </a:bodyPr>
          <a:lstStyle/>
          <a:p>
            <a:r>
              <a:rPr lang="en-GB" sz="1800" dirty="0" smtClean="0"/>
              <a:t>Q40: How </a:t>
            </a:r>
            <a:r>
              <a:rPr lang="en-GB" sz="1800" dirty="0" smtClean="0"/>
              <a:t>hot is a lightning bolt compared to the Sun's "surface?"  (photosphere)</a:t>
            </a:r>
          </a:p>
          <a:p>
            <a:endParaRPr lang="en-GB" sz="1800" dirty="0" smtClean="0"/>
          </a:p>
          <a:p>
            <a:r>
              <a:rPr lang="en-GB" sz="1800" dirty="0" smtClean="0"/>
              <a:t>                  </a:t>
            </a:r>
            <a:r>
              <a:rPr lang="en-GB" sz="1800" dirty="0" smtClean="0"/>
              <a:t>a.  a lightning bolt is 1% as hot</a:t>
            </a:r>
          </a:p>
          <a:p>
            <a:r>
              <a:rPr lang="en-GB" sz="1800" dirty="0" smtClean="0"/>
              <a:t>                  </a:t>
            </a:r>
            <a:r>
              <a:rPr lang="en-GB" sz="1800" dirty="0" smtClean="0"/>
              <a:t>b.  a lightning bolt is generally 7% as hot</a:t>
            </a:r>
          </a:p>
          <a:p>
            <a:r>
              <a:rPr lang="en-GB" sz="1800" dirty="0" smtClean="0"/>
              <a:t>                  </a:t>
            </a:r>
            <a:r>
              <a:rPr lang="en-GB" sz="1800" dirty="0" smtClean="0"/>
              <a:t>c.   most lightning bolts are 11 - 19% as hot</a:t>
            </a:r>
          </a:p>
          <a:p>
            <a:r>
              <a:rPr lang="en-GB" sz="1800" b="1" dirty="0" smtClean="0"/>
              <a:t>                  </a:t>
            </a:r>
            <a:r>
              <a:rPr lang="en-GB" sz="1800" b="1" dirty="0" smtClean="0"/>
              <a:t>d.   none of the above </a:t>
            </a:r>
            <a:r>
              <a:rPr lang="en-GB" sz="1800" b="1" dirty="0" smtClean="0"/>
              <a:t>– </a:t>
            </a:r>
          </a:p>
          <a:p>
            <a:r>
              <a:rPr lang="en-GB" sz="1800" dirty="0" smtClean="0"/>
              <a:t>Lightning </a:t>
            </a:r>
            <a:r>
              <a:rPr lang="en-GB" sz="1800" dirty="0" smtClean="0"/>
              <a:t>bolts are </a:t>
            </a:r>
            <a:r>
              <a:rPr lang="en-GB" sz="1800" dirty="0" smtClean="0"/>
              <a:t>five times </a:t>
            </a:r>
            <a:r>
              <a:rPr lang="en-GB" sz="1800" dirty="0" smtClean="0"/>
              <a:t>hotter than the sun's surface!</a:t>
            </a:r>
            <a:endParaRPr lang="en-GB" sz="1800" dirty="0"/>
          </a:p>
        </p:txBody>
      </p:sp>
      <p:pic>
        <p:nvPicPr>
          <p:cNvPr id="30721" name="Picture 1"/>
          <p:cNvPicPr>
            <a:picLocks noChangeAspect="1" noChangeArrowheads="1"/>
          </p:cNvPicPr>
          <p:nvPr/>
        </p:nvPicPr>
        <p:blipFill>
          <a:blip r:embed="rId2" cstate="print"/>
          <a:srcRect/>
          <a:stretch>
            <a:fillRect/>
          </a:stretch>
        </p:blipFill>
        <p:spPr bwMode="auto">
          <a:xfrm>
            <a:off x="683568" y="620688"/>
            <a:ext cx="3096344" cy="1929764"/>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a:stretch>
            <a:fillRect/>
          </a:stretch>
        </p:blipFill>
        <p:spPr bwMode="auto">
          <a:xfrm>
            <a:off x="4355976" y="476672"/>
            <a:ext cx="4289488" cy="3212976"/>
          </a:xfrm>
          <a:prstGeom prst="rect">
            <a:avLst/>
          </a:prstGeom>
          <a:noFill/>
          <a:ln w="9525">
            <a:noFill/>
            <a:miter lim="800000"/>
            <a:headEnd/>
            <a:tailEnd/>
          </a:ln>
        </p:spPr>
      </p:pic>
      <p:pic>
        <p:nvPicPr>
          <p:cNvPr id="30723" name="Picture 3"/>
          <p:cNvPicPr>
            <a:picLocks noChangeAspect="1" noChangeArrowheads="1"/>
          </p:cNvPicPr>
          <p:nvPr/>
        </p:nvPicPr>
        <p:blipFill>
          <a:blip r:embed="rId4" cstate="print"/>
          <a:srcRect/>
          <a:stretch>
            <a:fillRect/>
          </a:stretch>
        </p:blipFill>
        <p:spPr bwMode="auto">
          <a:xfrm>
            <a:off x="6300192" y="4437112"/>
            <a:ext cx="1790700" cy="20955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1600" dirty="0" smtClean="0"/>
              <a:t>Q41: Christmas </a:t>
            </a:r>
            <a:r>
              <a:rPr lang="en-GB" sz="1600" dirty="0" smtClean="0"/>
              <a:t>was originally celebrated at various times </a:t>
            </a:r>
            <a:r>
              <a:rPr lang="en-GB" sz="1600" dirty="0" smtClean="0"/>
              <a:t>throughout the </a:t>
            </a:r>
            <a:r>
              <a:rPr lang="en-GB" sz="1600" dirty="0" smtClean="0"/>
              <a:t>year.    When was December 25th established as the </a:t>
            </a:r>
            <a:r>
              <a:rPr lang="en-GB" sz="1600" dirty="0" smtClean="0"/>
              <a:t>official birthday </a:t>
            </a:r>
            <a:r>
              <a:rPr lang="en-GB" sz="1600" dirty="0" smtClean="0"/>
              <a:t>of Jesus Christ?  (Note: all the times listed below are AD, of course.)</a:t>
            </a:r>
          </a:p>
          <a:p>
            <a:pPr marL="342900" indent="-342900">
              <a:buAutoNum type="alphaLcPeriod"/>
            </a:pPr>
            <a:r>
              <a:rPr lang="en-GB" sz="1600" b="1" dirty="0" smtClean="0"/>
              <a:t>4th </a:t>
            </a:r>
            <a:r>
              <a:rPr lang="en-GB" sz="1600" b="1" dirty="0" smtClean="0"/>
              <a:t>century</a:t>
            </a:r>
          </a:p>
          <a:p>
            <a:pPr marL="342900" indent="-342900">
              <a:buAutoNum type="alphaLcPeriod"/>
            </a:pPr>
            <a:r>
              <a:rPr lang="en-GB" sz="1600" dirty="0" smtClean="0"/>
              <a:t>6th </a:t>
            </a:r>
            <a:r>
              <a:rPr lang="en-GB" sz="1600" dirty="0" smtClean="0"/>
              <a:t>century</a:t>
            </a:r>
          </a:p>
          <a:p>
            <a:pPr marL="342900" indent="-342900">
              <a:buAutoNum type="alphaLcPeriod" startAt="3"/>
            </a:pPr>
            <a:r>
              <a:rPr lang="en-GB" sz="1600" dirty="0" smtClean="0"/>
              <a:t>11th </a:t>
            </a:r>
            <a:r>
              <a:rPr lang="en-GB" sz="1600" dirty="0" smtClean="0"/>
              <a:t>century</a:t>
            </a:r>
          </a:p>
          <a:p>
            <a:pPr marL="342900" indent="-342900">
              <a:buAutoNum type="alphaLcPeriod" startAt="3"/>
            </a:pPr>
            <a:r>
              <a:rPr lang="en-GB" sz="1600" dirty="0" smtClean="0"/>
              <a:t>13th century</a:t>
            </a:r>
          </a:p>
          <a:p>
            <a:pPr marL="342900" indent="-342900">
              <a:buAutoNum type="alphaLcPeriod" startAt="3"/>
            </a:pPr>
            <a:endParaRPr lang="en-GB" sz="1600" dirty="0" smtClean="0"/>
          </a:p>
          <a:p>
            <a:pPr marL="342900" indent="-342900"/>
            <a:r>
              <a:rPr lang="en-GB" sz="1600" dirty="0" smtClean="0"/>
              <a:t>Roman Emperor Constantine, the first Christian emperor, first celebrated Christmas on December 25th, a date which had been celebrated as "The Birthday of the Unconquered Sun."  Later that century, Pope Julius I established December 25th as Christ's birthday.</a:t>
            </a:r>
            <a:endParaRPr lang="en-GB" sz="1600" dirty="0"/>
          </a:p>
        </p:txBody>
      </p:sp>
      <p:pic>
        <p:nvPicPr>
          <p:cNvPr id="29697" name="Picture 1"/>
          <p:cNvPicPr>
            <a:picLocks noChangeAspect="1" noChangeArrowheads="1"/>
          </p:cNvPicPr>
          <p:nvPr/>
        </p:nvPicPr>
        <p:blipFill>
          <a:blip r:embed="rId2" cstate="print"/>
          <a:srcRect/>
          <a:stretch>
            <a:fillRect/>
          </a:stretch>
        </p:blipFill>
        <p:spPr bwMode="auto">
          <a:xfrm>
            <a:off x="683567" y="548680"/>
            <a:ext cx="2985881" cy="2160240"/>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a:stretch>
            <a:fillRect/>
          </a:stretch>
        </p:blipFill>
        <p:spPr bwMode="auto">
          <a:xfrm>
            <a:off x="4932040" y="3573016"/>
            <a:ext cx="1551625" cy="1477417"/>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4211960" y="332656"/>
            <a:ext cx="2736304" cy="2699981"/>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1800" dirty="0" smtClean="0"/>
              <a:t>Q42: "La </a:t>
            </a:r>
            <a:r>
              <a:rPr lang="en-GB" sz="1800" dirty="0" err="1" smtClean="0"/>
              <a:t>Befana</a:t>
            </a:r>
            <a:r>
              <a:rPr lang="en-GB" sz="1800" dirty="0" smtClean="0"/>
              <a:t>" is the female Santa Claus counterpart in which country?</a:t>
            </a:r>
          </a:p>
          <a:p>
            <a:endParaRPr lang="en-GB" sz="1800" dirty="0" smtClean="0"/>
          </a:p>
          <a:p>
            <a:pPr marL="342900" indent="-342900">
              <a:buAutoNum type="alphaLcPeriod"/>
            </a:pPr>
            <a:r>
              <a:rPr lang="en-GB" sz="1800" b="1" dirty="0" smtClean="0"/>
              <a:t>Italy</a:t>
            </a:r>
            <a:endParaRPr lang="en-GB" sz="1800" b="1" dirty="0" smtClean="0"/>
          </a:p>
          <a:p>
            <a:pPr marL="342900" indent="-342900">
              <a:buAutoNum type="alphaLcPeriod"/>
            </a:pPr>
            <a:r>
              <a:rPr lang="en-GB" sz="1800" dirty="0" smtClean="0"/>
              <a:t>Spain</a:t>
            </a:r>
            <a:endParaRPr lang="en-GB" sz="1800" dirty="0" smtClean="0"/>
          </a:p>
          <a:p>
            <a:r>
              <a:rPr lang="en-GB" sz="1800" dirty="0" smtClean="0"/>
              <a:t>c. Brazil</a:t>
            </a:r>
            <a:endParaRPr lang="en-GB" sz="1800" dirty="0" smtClean="0"/>
          </a:p>
          <a:p>
            <a:r>
              <a:rPr lang="en-GB" sz="1800" dirty="0" smtClean="0"/>
              <a:t>d</a:t>
            </a:r>
            <a:r>
              <a:rPr lang="en-GB" sz="1800" dirty="0" smtClean="0"/>
              <a:t>. Costa </a:t>
            </a:r>
            <a:r>
              <a:rPr lang="en-GB" sz="1800" dirty="0" smtClean="0"/>
              <a:t>Rica</a:t>
            </a:r>
          </a:p>
          <a:p>
            <a:endParaRPr lang="en-GB" sz="1800" dirty="0" smtClean="0"/>
          </a:p>
          <a:p>
            <a:r>
              <a:rPr lang="en-GB" sz="1800" dirty="0" smtClean="0"/>
              <a:t>In Italian folklore, </a:t>
            </a:r>
            <a:r>
              <a:rPr lang="en-GB" sz="1800" dirty="0" err="1" smtClean="0"/>
              <a:t>Befana</a:t>
            </a:r>
            <a:r>
              <a:rPr lang="en-GB" sz="1800" dirty="0" smtClean="0"/>
              <a:t> is an old woman who delivers gifts to children throughout Italy on Epiphany Eve (the night of January 5) in a similar way to St Nicholas</a:t>
            </a:r>
            <a:endParaRPr lang="en-GB" sz="1800" dirty="0"/>
          </a:p>
        </p:txBody>
      </p:sp>
      <p:pic>
        <p:nvPicPr>
          <p:cNvPr id="27649" name="Picture 1"/>
          <p:cNvPicPr>
            <a:picLocks noChangeAspect="1" noChangeArrowheads="1"/>
          </p:cNvPicPr>
          <p:nvPr/>
        </p:nvPicPr>
        <p:blipFill>
          <a:blip r:embed="rId2" cstate="print"/>
          <a:srcRect/>
          <a:stretch>
            <a:fillRect/>
          </a:stretch>
        </p:blipFill>
        <p:spPr bwMode="auto">
          <a:xfrm>
            <a:off x="395536" y="260648"/>
            <a:ext cx="2592288" cy="2674396"/>
          </a:xfrm>
          <a:prstGeom prst="rect">
            <a:avLst/>
          </a:prstGeom>
          <a:noFill/>
          <a:ln w="9525">
            <a:noFill/>
            <a:miter lim="800000"/>
            <a:headEnd/>
            <a:tailEnd/>
          </a:ln>
        </p:spPr>
      </p:pic>
      <p:pic>
        <p:nvPicPr>
          <p:cNvPr id="27650" name="Picture 2"/>
          <p:cNvPicPr>
            <a:picLocks noChangeAspect="1" noChangeArrowheads="1"/>
          </p:cNvPicPr>
          <p:nvPr/>
        </p:nvPicPr>
        <p:blipFill>
          <a:blip r:embed="rId3" cstate="print"/>
          <a:srcRect/>
          <a:stretch>
            <a:fillRect/>
          </a:stretch>
        </p:blipFill>
        <p:spPr bwMode="auto">
          <a:xfrm>
            <a:off x="2915816" y="260648"/>
            <a:ext cx="2350765" cy="2710691"/>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5220072" y="476671"/>
            <a:ext cx="3528392" cy="239982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lnSpcReduction="10000"/>
          </a:bodyPr>
          <a:lstStyle/>
          <a:p>
            <a:r>
              <a:rPr lang="en-GB" sz="2000" dirty="0" smtClean="0"/>
              <a:t>Q43: </a:t>
            </a:r>
            <a:r>
              <a:rPr lang="en-GB" sz="2000" dirty="0" err="1" smtClean="0"/>
              <a:t>Hamal</a:t>
            </a:r>
            <a:r>
              <a:rPr lang="en-GB" sz="2000" dirty="0" smtClean="0"/>
              <a:t>, </a:t>
            </a:r>
            <a:r>
              <a:rPr lang="en-GB" sz="2000" dirty="0" err="1" smtClean="0"/>
              <a:t>Sheratan</a:t>
            </a:r>
            <a:r>
              <a:rPr lang="en-GB" sz="2000" dirty="0" smtClean="0"/>
              <a:t>, </a:t>
            </a:r>
            <a:r>
              <a:rPr lang="en-GB" sz="2000" dirty="0" err="1" smtClean="0"/>
              <a:t>Mesarthim</a:t>
            </a:r>
            <a:r>
              <a:rPr lang="en-GB" sz="2000" dirty="0" smtClean="0"/>
              <a:t> </a:t>
            </a:r>
            <a:endParaRPr lang="en-GB" sz="2000" dirty="0" smtClean="0"/>
          </a:p>
          <a:p>
            <a:r>
              <a:rPr lang="en-GB" sz="2000" dirty="0" smtClean="0"/>
              <a:t>are </a:t>
            </a:r>
            <a:r>
              <a:rPr lang="en-GB" sz="2000" dirty="0" smtClean="0"/>
              <a:t>the names of stars within </a:t>
            </a:r>
            <a:endParaRPr lang="en-GB" sz="2000" dirty="0" smtClean="0"/>
          </a:p>
          <a:p>
            <a:r>
              <a:rPr lang="en-GB" sz="2000" dirty="0" smtClean="0"/>
              <a:t>which </a:t>
            </a:r>
            <a:r>
              <a:rPr lang="en-GB" sz="2000" dirty="0" smtClean="0"/>
              <a:t>constellation?</a:t>
            </a:r>
          </a:p>
          <a:p>
            <a:endParaRPr lang="en-GB" sz="2000" dirty="0" smtClean="0"/>
          </a:p>
          <a:p>
            <a:r>
              <a:rPr lang="en-GB" sz="2000" dirty="0" smtClean="0"/>
              <a:t>a. </a:t>
            </a:r>
            <a:r>
              <a:rPr lang="en-GB" sz="2000" b="1" dirty="0" smtClean="0"/>
              <a:t>Aries the Ram</a:t>
            </a:r>
          </a:p>
          <a:p>
            <a:endParaRPr lang="en-GB" sz="2000" dirty="0" smtClean="0"/>
          </a:p>
          <a:p>
            <a:r>
              <a:rPr lang="en-GB" sz="2000" dirty="0" smtClean="0"/>
              <a:t>b. </a:t>
            </a:r>
            <a:r>
              <a:rPr lang="en-GB" sz="2000" dirty="0" err="1" smtClean="0"/>
              <a:t>Scorpius</a:t>
            </a:r>
            <a:r>
              <a:rPr lang="en-GB" sz="2000" dirty="0" smtClean="0"/>
              <a:t> the Scorpion</a:t>
            </a:r>
          </a:p>
          <a:p>
            <a:endParaRPr lang="en-GB" sz="2000" dirty="0" smtClean="0"/>
          </a:p>
          <a:p>
            <a:r>
              <a:rPr lang="en-GB" sz="2000" dirty="0" smtClean="0"/>
              <a:t>c. Hercules</a:t>
            </a:r>
            <a:endParaRPr lang="en-GB" sz="2000" dirty="0"/>
          </a:p>
        </p:txBody>
      </p:sp>
      <p:pic>
        <p:nvPicPr>
          <p:cNvPr id="26625" name="Picture 1"/>
          <p:cNvPicPr>
            <a:picLocks noChangeAspect="1" noChangeArrowheads="1"/>
          </p:cNvPicPr>
          <p:nvPr/>
        </p:nvPicPr>
        <p:blipFill>
          <a:blip r:embed="rId2" cstate="print"/>
          <a:srcRect/>
          <a:stretch>
            <a:fillRect/>
          </a:stretch>
        </p:blipFill>
        <p:spPr bwMode="auto">
          <a:xfrm>
            <a:off x="755576" y="188640"/>
            <a:ext cx="2982211" cy="2376264"/>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4788024" y="2852936"/>
            <a:ext cx="3672408" cy="3672408"/>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4427984" y="476672"/>
            <a:ext cx="4081926" cy="216024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600400"/>
          </a:xfrm>
        </p:spPr>
        <p:txBody>
          <a:bodyPr>
            <a:normAutofit fontScale="92500" lnSpcReduction="20000"/>
          </a:bodyPr>
          <a:lstStyle/>
          <a:p>
            <a:r>
              <a:rPr lang="en-GB" sz="2400" dirty="0" smtClean="0"/>
              <a:t>Q44:  </a:t>
            </a:r>
            <a:r>
              <a:rPr lang="en-GB" sz="2400" dirty="0" smtClean="0"/>
              <a:t>"</a:t>
            </a:r>
            <a:r>
              <a:rPr lang="en-GB" sz="2400" dirty="0" err="1" smtClean="0"/>
              <a:t>Corvus</a:t>
            </a:r>
            <a:r>
              <a:rPr lang="en-GB" sz="2400" dirty="0" smtClean="0"/>
              <a:t>" is the name of the constellation depicting </a:t>
            </a:r>
            <a:r>
              <a:rPr lang="en-GB" sz="2400" dirty="0" smtClean="0"/>
              <a:t>a</a:t>
            </a:r>
            <a:endParaRPr lang="en-GB" sz="2400" dirty="0" smtClean="0"/>
          </a:p>
          <a:p>
            <a:pPr marL="342900" indent="-342900">
              <a:buAutoNum type="alphaLcPeriod"/>
            </a:pPr>
            <a:r>
              <a:rPr lang="en-GB" sz="2400" dirty="0" smtClean="0"/>
              <a:t>Whale</a:t>
            </a:r>
            <a:endParaRPr lang="en-GB" sz="2400" dirty="0" smtClean="0"/>
          </a:p>
          <a:p>
            <a:pPr marL="342900" indent="-342900">
              <a:buAutoNum type="alphaLcPeriod"/>
            </a:pPr>
            <a:r>
              <a:rPr lang="en-GB" sz="2400" b="1" dirty="0" smtClean="0"/>
              <a:t>Crow</a:t>
            </a:r>
            <a:endParaRPr lang="en-GB" sz="2400" b="1" dirty="0" smtClean="0"/>
          </a:p>
          <a:p>
            <a:pPr marL="342900" indent="-342900">
              <a:buAutoNum type="alphaLcPeriod" startAt="3"/>
            </a:pPr>
            <a:r>
              <a:rPr lang="en-GB" sz="2400" dirty="0" smtClean="0"/>
              <a:t>Dog</a:t>
            </a:r>
            <a:endParaRPr lang="en-GB" sz="2400" dirty="0" smtClean="0"/>
          </a:p>
          <a:p>
            <a:pPr marL="342900" indent="-342900">
              <a:buAutoNum type="alphaLcPeriod" startAt="3"/>
            </a:pPr>
            <a:r>
              <a:rPr lang="en-GB" sz="2400" dirty="0" smtClean="0"/>
              <a:t>Sextant</a:t>
            </a:r>
          </a:p>
          <a:p>
            <a:pPr marL="342900" indent="-342900">
              <a:buAutoNum type="alphaLcPeriod" startAt="3"/>
            </a:pPr>
            <a:endParaRPr lang="en-GB" sz="2400" dirty="0" smtClean="0"/>
          </a:p>
          <a:p>
            <a:pPr marL="342900" indent="-342900"/>
            <a:r>
              <a:rPr lang="en-GB" sz="2400" dirty="0" smtClean="0"/>
              <a:t>La </a:t>
            </a:r>
            <a:r>
              <a:rPr lang="en-GB" sz="2400" dirty="0" err="1" smtClean="0"/>
              <a:t>Corbière</a:t>
            </a:r>
            <a:r>
              <a:rPr lang="en-GB" sz="2400" dirty="0" smtClean="0"/>
              <a:t> (Jèrriais: La </a:t>
            </a:r>
            <a:r>
              <a:rPr lang="en-GB" sz="2400" dirty="0" err="1" smtClean="0"/>
              <a:t>Corbiéthe</a:t>
            </a:r>
            <a:r>
              <a:rPr lang="en-GB" sz="2400" dirty="0" smtClean="0"/>
              <a:t>) is the extreme south-western point of Jersey in St. Brelade. The name means "a place where crows gather", deriving from the word </a:t>
            </a:r>
            <a:r>
              <a:rPr lang="en-GB" sz="2400" dirty="0" err="1" smtClean="0"/>
              <a:t>corbîn</a:t>
            </a:r>
            <a:r>
              <a:rPr lang="en-GB" sz="2400" dirty="0" smtClean="0"/>
              <a:t> meaning crow. However, seagulls have long since displaced the crows from their coastal nesting sites.</a:t>
            </a:r>
            <a:endParaRPr lang="en-GB" sz="2400" dirty="0"/>
          </a:p>
        </p:txBody>
      </p:sp>
      <p:pic>
        <p:nvPicPr>
          <p:cNvPr id="25601" name="Picture 1"/>
          <p:cNvPicPr>
            <a:picLocks noChangeAspect="1" noChangeArrowheads="1"/>
          </p:cNvPicPr>
          <p:nvPr/>
        </p:nvPicPr>
        <p:blipFill>
          <a:blip r:embed="rId2" cstate="print"/>
          <a:srcRect/>
          <a:stretch>
            <a:fillRect/>
          </a:stretch>
        </p:blipFill>
        <p:spPr bwMode="auto">
          <a:xfrm>
            <a:off x="827584" y="476672"/>
            <a:ext cx="2376264" cy="2376264"/>
          </a:xfrm>
          <a:prstGeom prst="rect">
            <a:avLst/>
          </a:prstGeom>
          <a:noFill/>
          <a:ln w="9525">
            <a:noFill/>
            <a:miter lim="800000"/>
            <a:headEnd/>
            <a:tailEnd/>
          </a:ln>
        </p:spPr>
      </p:pic>
      <p:pic>
        <p:nvPicPr>
          <p:cNvPr id="25602" name="Picture 2"/>
          <p:cNvPicPr>
            <a:picLocks noChangeAspect="1" noChangeArrowheads="1"/>
          </p:cNvPicPr>
          <p:nvPr/>
        </p:nvPicPr>
        <p:blipFill>
          <a:blip r:embed="rId3" cstate="print"/>
          <a:srcRect/>
          <a:stretch>
            <a:fillRect/>
          </a:stretch>
        </p:blipFill>
        <p:spPr bwMode="auto">
          <a:xfrm>
            <a:off x="3995936" y="476672"/>
            <a:ext cx="2448272" cy="2448272"/>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4716016" y="3356992"/>
            <a:ext cx="2604289" cy="145355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fontScale="62500" lnSpcReduction="20000"/>
          </a:bodyPr>
          <a:lstStyle/>
          <a:p>
            <a:endParaRPr lang="en-GB" dirty="0" smtClean="0"/>
          </a:p>
          <a:p>
            <a:r>
              <a:rPr lang="en-GB" sz="2400" dirty="0" smtClean="0"/>
              <a:t>Q45: A </a:t>
            </a:r>
            <a:r>
              <a:rPr lang="en-GB" sz="2400" dirty="0" smtClean="0"/>
              <a:t>librarian at </a:t>
            </a:r>
            <a:r>
              <a:rPr lang="en-GB" sz="2400" dirty="0" smtClean="0"/>
              <a:t>Alexandria </a:t>
            </a:r>
          </a:p>
          <a:p>
            <a:r>
              <a:rPr lang="en-GB" sz="2400" dirty="0" smtClean="0"/>
              <a:t>provided </a:t>
            </a:r>
            <a:r>
              <a:rPr lang="en-GB" sz="2400" dirty="0" smtClean="0"/>
              <a:t>the first estimate of </a:t>
            </a:r>
            <a:endParaRPr lang="en-GB" sz="2400" dirty="0" smtClean="0"/>
          </a:p>
          <a:p>
            <a:r>
              <a:rPr lang="en-GB" sz="2400" dirty="0" smtClean="0"/>
              <a:t>Earth's </a:t>
            </a:r>
            <a:r>
              <a:rPr lang="en-GB" sz="2400" dirty="0" smtClean="0"/>
              <a:t>circumference</a:t>
            </a:r>
            <a:r>
              <a:rPr lang="en-GB" sz="2400" dirty="0" smtClean="0"/>
              <a:t>. He was:</a:t>
            </a:r>
            <a:endParaRPr lang="en-GB" sz="2400" dirty="0" smtClean="0"/>
          </a:p>
          <a:p>
            <a:endParaRPr lang="en-GB" sz="2400" dirty="0" smtClean="0"/>
          </a:p>
          <a:p>
            <a:pPr marL="342900" indent="-342900">
              <a:buAutoNum type="alphaLcPeriod"/>
            </a:pPr>
            <a:r>
              <a:rPr lang="en-GB" sz="2400" dirty="0" smtClean="0"/>
              <a:t>Ptolemy</a:t>
            </a:r>
            <a:endParaRPr lang="en-GB" sz="2400" dirty="0" smtClean="0"/>
          </a:p>
          <a:p>
            <a:pPr marL="342900" indent="-342900">
              <a:buAutoNum type="alphaLcPeriod"/>
            </a:pPr>
            <a:r>
              <a:rPr lang="en-GB" sz="2400" dirty="0" smtClean="0"/>
              <a:t>Hipparchus</a:t>
            </a:r>
            <a:endParaRPr lang="en-GB" sz="2400" dirty="0" smtClean="0"/>
          </a:p>
          <a:p>
            <a:r>
              <a:rPr lang="en-GB" sz="2400" dirty="0" smtClean="0"/>
              <a:t>c</a:t>
            </a:r>
            <a:r>
              <a:rPr lang="en-GB" sz="2400" dirty="0" smtClean="0"/>
              <a:t>. </a:t>
            </a:r>
            <a:r>
              <a:rPr lang="en-GB" sz="2400" dirty="0" smtClean="0"/>
              <a:t> </a:t>
            </a:r>
            <a:r>
              <a:rPr lang="en-GB" sz="2400" b="1" dirty="0" smtClean="0"/>
              <a:t>Eratosthenes</a:t>
            </a:r>
            <a:endParaRPr lang="en-GB" sz="2400" b="1" dirty="0" smtClean="0"/>
          </a:p>
          <a:p>
            <a:pPr marL="457200" indent="-457200">
              <a:buAutoNum type="alphaLcPeriod" startAt="4"/>
            </a:pPr>
            <a:r>
              <a:rPr lang="en-GB" sz="2400" dirty="0" smtClean="0"/>
              <a:t>Sappho</a:t>
            </a:r>
          </a:p>
          <a:p>
            <a:pPr marL="457200" indent="-457200">
              <a:buAutoNum type="alphaLcPeriod" startAt="4"/>
            </a:pPr>
            <a:endParaRPr lang="en-GB" sz="2400" dirty="0" smtClean="0"/>
          </a:p>
          <a:p>
            <a:pPr marL="457200" indent="-457200"/>
            <a:r>
              <a:rPr lang="en-GB" sz="2400" dirty="0" smtClean="0"/>
              <a:t>Eratosthenes divided 360° by 7.2° and got 50, which told him that the distance between Alexandria and </a:t>
            </a:r>
            <a:r>
              <a:rPr lang="en-GB" sz="2400" dirty="0" err="1" smtClean="0"/>
              <a:t>Syene</a:t>
            </a:r>
            <a:r>
              <a:rPr lang="en-GB" sz="2400" dirty="0" smtClean="0"/>
              <a:t> (500 miles) was 1/50 of the total distance around the Earth. So he multiplied 500 by 50 to arrive at his estimate of the Earth's circumference: 25,000 miles.</a:t>
            </a:r>
            <a:endParaRPr lang="en-GB" sz="2400" dirty="0"/>
          </a:p>
        </p:txBody>
      </p:sp>
      <p:pic>
        <p:nvPicPr>
          <p:cNvPr id="63491" name="Picture 3"/>
          <p:cNvPicPr>
            <a:picLocks noChangeAspect="1" noChangeArrowheads="1"/>
          </p:cNvPicPr>
          <p:nvPr/>
        </p:nvPicPr>
        <p:blipFill>
          <a:blip r:embed="rId2" cstate="print"/>
          <a:srcRect/>
          <a:stretch>
            <a:fillRect/>
          </a:stretch>
        </p:blipFill>
        <p:spPr bwMode="auto">
          <a:xfrm>
            <a:off x="179512" y="0"/>
            <a:ext cx="3672408" cy="2645527"/>
          </a:xfrm>
          <a:prstGeom prst="rect">
            <a:avLst/>
          </a:prstGeom>
          <a:noFill/>
          <a:ln w="9525">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3779912" y="404664"/>
            <a:ext cx="4506211" cy="1872208"/>
          </a:xfrm>
          <a:prstGeom prst="rect">
            <a:avLst/>
          </a:prstGeom>
          <a:noFill/>
          <a:ln w="9525">
            <a:noFill/>
            <a:miter lim="800000"/>
            <a:headEnd/>
            <a:tailEnd/>
          </a:ln>
        </p:spPr>
      </p:pic>
      <p:pic>
        <p:nvPicPr>
          <p:cNvPr id="63493" name="Picture 5"/>
          <p:cNvPicPr>
            <a:picLocks noChangeAspect="1" noChangeArrowheads="1"/>
          </p:cNvPicPr>
          <p:nvPr/>
        </p:nvPicPr>
        <p:blipFill>
          <a:blip r:embed="rId4" cstate="print"/>
          <a:srcRect/>
          <a:stretch>
            <a:fillRect/>
          </a:stretch>
        </p:blipFill>
        <p:spPr bwMode="auto">
          <a:xfrm>
            <a:off x="3995936" y="2492895"/>
            <a:ext cx="3744416" cy="26846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2400" dirty="0" smtClean="0"/>
              <a:t>Q46: Science Fiction films: which one does the picture above come from?</a:t>
            </a:r>
          </a:p>
          <a:p>
            <a:endParaRPr lang="en-GB" sz="2400" dirty="0" smtClean="0"/>
          </a:p>
          <a:p>
            <a:pPr marL="457200" indent="-457200">
              <a:buFont typeface="+mj-lt"/>
              <a:buAutoNum type="arabicPeriod"/>
            </a:pPr>
            <a:r>
              <a:rPr lang="en-GB" sz="2400" dirty="0" smtClean="0"/>
              <a:t>Solaris</a:t>
            </a:r>
            <a:endParaRPr lang="en-GB" sz="2400" dirty="0" smtClean="0"/>
          </a:p>
          <a:p>
            <a:pPr marL="457200" indent="-457200">
              <a:buFont typeface="+mj-lt"/>
              <a:buAutoNum type="arabicPeriod"/>
            </a:pPr>
            <a:r>
              <a:rPr lang="en-GB" sz="2400" dirty="0" smtClean="0"/>
              <a:t>A Boy and His Dog</a:t>
            </a:r>
          </a:p>
          <a:p>
            <a:pPr marL="457200" indent="-457200">
              <a:buFont typeface="+mj-lt"/>
              <a:buAutoNum type="arabicPeriod"/>
            </a:pPr>
            <a:r>
              <a:rPr lang="en-GB" sz="2400" dirty="0" smtClean="0"/>
              <a:t>THX 1138</a:t>
            </a:r>
          </a:p>
          <a:p>
            <a:pPr marL="457200" indent="-457200">
              <a:buFont typeface="+mj-lt"/>
              <a:buAutoNum type="arabicPeriod"/>
            </a:pPr>
            <a:r>
              <a:rPr lang="en-GB" sz="2400" b="1" dirty="0" smtClean="0"/>
              <a:t>2001: A Space Odyssey</a:t>
            </a:r>
            <a:endParaRPr lang="en-GB" sz="2400" b="1" dirty="0"/>
          </a:p>
        </p:txBody>
      </p:sp>
      <p:pic>
        <p:nvPicPr>
          <p:cNvPr id="60418" name="Picture 2"/>
          <p:cNvPicPr>
            <a:picLocks noChangeAspect="1" noChangeArrowheads="1"/>
          </p:cNvPicPr>
          <p:nvPr/>
        </p:nvPicPr>
        <p:blipFill>
          <a:blip r:embed="rId2" cstate="print"/>
          <a:srcRect/>
          <a:stretch>
            <a:fillRect/>
          </a:stretch>
        </p:blipFill>
        <p:spPr bwMode="auto">
          <a:xfrm>
            <a:off x="2195736" y="332656"/>
            <a:ext cx="3624635" cy="241835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24944"/>
            <a:ext cx="7920880" cy="3175248"/>
          </a:xfrm>
        </p:spPr>
        <p:txBody>
          <a:bodyPr>
            <a:normAutofit/>
          </a:bodyPr>
          <a:lstStyle/>
          <a:p>
            <a:r>
              <a:rPr lang="en-GB" sz="2400" dirty="0" smtClean="0"/>
              <a:t>Q47: Science </a:t>
            </a:r>
            <a:r>
              <a:rPr lang="en-GB" sz="2400" dirty="0" smtClean="0"/>
              <a:t>Fiction films: which one does the picture above come from?</a:t>
            </a:r>
          </a:p>
          <a:p>
            <a:endParaRPr lang="en-GB" sz="2400" dirty="0" smtClean="0"/>
          </a:p>
          <a:p>
            <a:pPr marL="342900" indent="-342900">
              <a:buFont typeface="+mj-lt"/>
              <a:buAutoNum type="arabicPeriod"/>
            </a:pPr>
            <a:r>
              <a:rPr lang="en-GB" sz="2400" dirty="0" smtClean="0"/>
              <a:t>Star </a:t>
            </a:r>
            <a:r>
              <a:rPr lang="en-GB" sz="2400" dirty="0" smtClean="0"/>
              <a:t>Trek IV: The Voyage Home</a:t>
            </a:r>
          </a:p>
          <a:p>
            <a:pPr marL="342900" indent="-342900">
              <a:buFont typeface="+mj-lt"/>
              <a:buAutoNum type="arabicPeriod"/>
            </a:pPr>
            <a:r>
              <a:rPr lang="en-GB" sz="2400" dirty="0" smtClean="0"/>
              <a:t>Cocoon</a:t>
            </a:r>
          </a:p>
          <a:p>
            <a:pPr marL="342900" indent="-342900">
              <a:buFont typeface="+mj-lt"/>
              <a:buAutoNum type="arabicPeriod"/>
            </a:pPr>
            <a:r>
              <a:rPr lang="en-GB" sz="2400" dirty="0" smtClean="0"/>
              <a:t>The Fifth Element</a:t>
            </a:r>
          </a:p>
          <a:p>
            <a:pPr marL="342900" indent="-342900">
              <a:buFont typeface="+mj-lt"/>
              <a:buAutoNum type="arabicPeriod"/>
            </a:pPr>
            <a:r>
              <a:rPr lang="en-GB" sz="2400" b="1" dirty="0" smtClean="0"/>
              <a:t>Star Wars V: The Empire Strikes Back</a:t>
            </a:r>
            <a:endParaRPr lang="en-GB" sz="2400" b="1" dirty="0"/>
          </a:p>
        </p:txBody>
      </p:sp>
      <p:pic>
        <p:nvPicPr>
          <p:cNvPr id="61442" name="Picture 2"/>
          <p:cNvPicPr>
            <a:picLocks noChangeAspect="1" noChangeArrowheads="1"/>
          </p:cNvPicPr>
          <p:nvPr/>
        </p:nvPicPr>
        <p:blipFill>
          <a:blip r:embed="rId2" cstate="print"/>
          <a:srcRect/>
          <a:stretch>
            <a:fillRect/>
          </a:stretch>
        </p:blipFill>
        <p:spPr bwMode="auto">
          <a:xfrm>
            <a:off x="1115616" y="260648"/>
            <a:ext cx="3672408" cy="245023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a:bodyPr>
          <a:lstStyle/>
          <a:p>
            <a:r>
              <a:rPr lang="en-GB" sz="2400" dirty="0" smtClean="0"/>
              <a:t>Q48: Science </a:t>
            </a:r>
            <a:r>
              <a:rPr lang="en-GB" sz="2400" dirty="0" smtClean="0"/>
              <a:t>Fiction films: which one does the picture above come from?</a:t>
            </a:r>
          </a:p>
          <a:p>
            <a:endParaRPr lang="en-GB" sz="2400" dirty="0" smtClean="0"/>
          </a:p>
          <a:p>
            <a:pPr marL="342900" indent="-342900">
              <a:buFont typeface="+mj-lt"/>
              <a:buAutoNum type="arabicPeriod"/>
            </a:pPr>
            <a:r>
              <a:rPr lang="en-GB" sz="2400" b="1" dirty="0" smtClean="0"/>
              <a:t>Planet </a:t>
            </a:r>
            <a:r>
              <a:rPr lang="en-GB" sz="2400" b="1" dirty="0" smtClean="0"/>
              <a:t>of the Apes</a:t>
            </a:r>
          </a:p>
          <a:p>
            <a:pPr marL="342900" indent="-342900">
              <a:buFont typeface="+mj-lt"/>
              <a:buAutoNum type="arabicPeriod"/>
            </a:pPr>
            <a:r>
              <a:rPr lang="en-GB" sz="2400" dirty="0" smtClean="0"/>
              <a:t>Moon</a:t>
            </a:r>
          </a:p>
          <a:p>
            <a:pPr marL="342900" indent="-342900">
              <a:buFont typeface="+mj-lt"/>
              <a:buAutoNum type="arabicPeriod"/>
            </a:pPr>
            <a:r>
              <a:rPr lang="en-GB" sz="2400" dirty="0" smtClean="0"/>
              <a:t>The Man Who Fell to Earth</a:t>
            </a:r>
          </a:p>
          <a:p>
            <a:pPr marL="342900" indent="-342900">
              <a:buFont typeface="+mj-lt"/>
              <a:buAutoNum type="arabicPeriod"/>
            </a:pPr>
            <a:r>
              <a:rPr lang="en-GB" sz="2400" dirty="0" smtClean="0"/>
              <a:t>Time After Time</a:t>
            </a:r>
            <a:endParaRPr lang="en-GB" sz="2400" dirty="0"/>
          </a:p>
        </p:txBody>
      </p:sp>
      <p:pic>
        <p:nvPicPr>
          <p:cNvPr id="62466" name="Picture 2"/>
          <p:cNvPicPr>
            <a:picLocks noChangeAspect="1" noChangeArrowheads="1"/>
          </p:cNvPicPr>
          <p:nvPr/>
        </p:nvPicPr>
        <p:blipFill>
          <a:blip r:embed="rId2" cstate="print"/>
          <a:srcRect/>
          <a:stretch>
            <a:fillRect/>
          </a:stretch>
        </p:blipFill>
        <p:spPr bwMode="auto">
          <a:xfrm>
            <a:off x="827584" y="260648"/>
            <a:ext cx="3840658" cy="25624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780928"/>
            <a:ext cx="7920880" cy="4077072"/>
          </a:xfrm>
        </p:spPr>
        <p:txBody>
          <a:bodyPr>
            <a:normAutofit fontScale="92500" lnSpcReduction="10000"/>
          </a:bodyPr>
          <a:lstStyle/>
          <a:p>
            <a:r>
              <a:rPr lang="en-GB" sz="2000" dirty="0" smtClean="0"/>
              <a:t>Q4: In </a:t>
            </a:r>
            <a:r>
              <a:rPr lang="en-GB" sz="2000" dirty="0" smtClean="0"/>
              <a:t>Pink Floyds song, “"Astronomy </a:t>
            </a:r>
            <a:r>
              <a:rPr lang="en-GB" sz="2000" dirty="0" err="1" smtClean="0"/>
              <a:t>Domine</a:t>
            </a:r>
            <a:r>
              <a:rPr lang="en-GB" sz="2000" dirty="0" smtClean="0"/>
              <a:t>“, which three planets in the solar system are mentioned? One point for each correct guess</a:t>
            </a:r>
            <a:r>
              <a:rPr lang="en-GB" sz="2000" dirty="0" smtClean="0"/>
              <a:t>!</a:t>
            </a:r>
            <a:endParaRPr lang="en-GB" sz="2000" dirty="0" smtClean="0"/>
          </a:p>
          <a:p>
            <a:r>
              <a:rPr lang="en-GB" sz="2000" dirty="0" smtClean="0"/>
              <a:t>Planets to pick from: Mercury, Venus, Earth, Mars</a:t>
            </a:r>
            <a:r>
              <a:rPr lang="en-GB" sz="2000" b="1" dirty="0" smtClean="0"/>
              <a:t>, Jupiter, Saturn</a:t>
            </a:r>
            <a:r>
              <a:rPr lang="en-GB" sz="2000" dirty="0" smtClean="0"/>
              <a:t>, Uranus, </a:t>
            </a:r>
            <a:r>
              <a:rPr lang="en-GB" sz="2000" b="1" dirty="0" smtClean="0"/>
              <a:t>Neptune. </a:t>
            </a:r>
          </a:p>
          <a:p>
            <a:endParaRPr lang="en-GB" sz="2000" dirty="0"/>
          </a:p>
          <a:p>
            <a:r>
              <a:rPr lang="en-GB" sz="2000" dirty="0" smtClean="0"/>
              <a:t>Special clue: Pluto is not mentioned</a:t>
            </a:r>
            <a:r>
              <a:rPr lang="en-GB" sz="2000" dirty="0" smtClean="0"/>
              <a:t>!</a:t>
            </a:r>
          </a:p>
          <a:p>
            <a:endParaRPr lang="en-GB" sz="2000" dirty="0" smtClean="0"/>
          </a:p>
          <a:p>
            <a:r>
              <a:rPr lang="en-GB" sz="1900" i="1" dirty="0" smtClean="0"/>
              <a:t>Lime and limpid green, a second scene</a:t>
            </a:r>
          </a:p>
          <a:p>
            <a:r>
              <a:rPr lang="en-GB" sz="1900" i="1" dirty="0" smtClean="0"/>
              <a:t>A fight between the blue you once knew.</a:t>
            </a:r>
          </a:p>
          <a:p>
            <a:r>
              <a:rPr lang="en-GB" sz="1900" i="1" dirty="0" smtClean="0"/>
              <a:t>Floating down, the sound resounds</a:t>
            </a:r>
          </a:p>
          <a:p>
            <a:r>
              <a:rPr lang="en-GB" sz="1900" i="1" dirty="0" smtClean="0"/>
              <a:t>Around the icy waters underground.</a:t>
            </a:r>
          </a:p>
          <a:p>
            <a:r>
              <a:rPr lang="en-GB" sz="1900" i="1" dirty="0" smtClean="0"/>
              <a:t>Jupiter and Saturn, Oberon, Miranda and </a:t>
            </a:r>
            <a:r>
              <a:rPr lang="en-GB" sz="1900" i="1" dirty="0" err="1" smtClean="0"/>
              <a:t>Titania</a:t>
            </a:r>
            <a:r>
              <a:rPr lang="en-GB" sz="1900" i="1" dirty="0" smtClean="0"/>
              <a:t>.</a:t>
            </a:r>
          </a:p>
          <a:p>
            <a:r>
              <a:rPr lang="en-GB" sz="1900" i="1" dirty="0" smtClean="0"/>
              <a:t>Neptune, Titan, Stars can frighten.</a:t>
            </a:r>
            <a:endParaRPr lang="en-GB" sz="1900" i="1" dirty="0" smtClean="0"/>
          </a:p>
        </p:txBody>
      </p:sp>
      <p:pic>
        <p:nvPicPr>
          <p:cNvPr id="4098" name="Picture 2"/>
          <p:cNvPicPr>
            <a:picLocks noChangeAspect="1" noChangeArrowheads="1"/>
          </p:cNvPicPr>
          <p:nvPr/>
        </p:nvPicPr>
        <p:blipFill>
          <a:blip r:embed="rId2" cstate="print"/>
          <a:srcRect/>
          <a:stretch>
            <a:fillRect/>
          </a:stretch>
        </p:blipFill>
        <p:spPr bwMode="auto">
          <a:xfrm>
            <a:off x="755576" y="548680"/>
            <a:ext cx="3588399" cy="201622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860032" y="476672"/>
            <a:ext cx="2143125" cy="21431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492896"/>
            <a:ext cx="7920880" cy="3960440"/>
          </a:xfrm>
        </p:spPr>
        <p:txBody>
          <a:bodyPr>
            <a:noAutofit/>
          </a:bodyPr>
          <a:lstStyle/>
          <a:p>
            <a:endParaRPr lang="en-GB" sz="1800" dirty="0" smtClean="0"/>
          </a:p>
          <a:p>
            <a:endParaRPr lang="en-GB" sz="1800" dirty="0" smtClean="0"/>
          </a:p>
          <a:p>
            <a:endParaRPr lang="en-GB" sz="1800" dirty="0" smtClean="0"/>
          </a:p>
          <a:p>
            <a:r>
              <a:rPr lang="en-GB" sz="1800" dirty="0" smtClean="0"/>
              <a:t>Question 49: </a:t>
            </a:r>
          </a:p>
          <a:p>
            <a:endParaRPr lang="en-GB" sz="1800" dirty="0" smtClean="0"/>
          </a:p>
          <a:p>
            <a:r>
              <a:rPr lang="en-GB" sz="1800" i="1" dirty="0" smtClean="0"/>
              <a:t>Fly </a:t>
            </a:r>
            <a:r>
              <a:rPr lang="en-GB" sz="1800" i="1" dirty="0" smtClean="0"/>
              <a:t>me to the moon</a:t>
            </a:r>
          </a:p>
          <a:p>
            <a:r>
              <a:rPr lang="en-GB" sz="1800" i="1" dirty="0" smtClean="0"/>
              <a:t>Let me play among the stars</a:t>
            </a:r>
          </a:p>
          <a:p>
            <a:r>
              <a:rPr lang="en-GB" sz="1800" i="1" dirty="0" smtClean="0"/>
              <a:t>Let me see what spring is like </a:t>
            </a:r>
            <a:r>
              <a:rPr lang="en-GB" sz="1800" i="1" dirty="0" smtClean="0"/>
              <a:t>on X </a:t>
            </a:r>
            <a:r>
              <a:rPr lang="en-GB" sz="1800" i="1" dirty="0" smtClean="0"/>
              <a:t>and </a:t>
            </a:r>
            <a:r>
              <a:rPr lang="en-GB" sz="1800" i="1" dirty="0" smtClean="0"/>
              <a:t>Y</a:t>
            </a:r>
          </a:p>
          <a:p>
            <a:r>
              <a:rPr lang="en-GB" sz="1800" i="1" dirty="0" smtClean="0"/>
              <a:t>[Let </a:t>
            </a:r>
            <a:r>
              <a:rPr lang="en-GB" sz="1800" i="1" dirty="0" smtClean="0"/>
              <a:t>me see what spring is like </a:t>
            </a:r>
            <a:r>
              <a:rPr lang="en-GB" sz="1800" i="1" dirty="0" smtClean="0"/>
              <a:t>on </a:t>
            </a:r>
            <a:r>
              <a:rPr lang="en-GB" sz="1800" b="1" i="1" dirty="0" smtClean="0"/>
              <a:t>Jupiter </a:t>
            </a:r>
            <a:r>
              <a:rPr lang="en-GB" sz="1800" b="1" i="1" dirty="0" smtClean="0"/>
              <a:t>and </a:t>
            </a:r>
            <a:r>
              <a:rPr lang="en-GB" sz="1800" b="1" i="1" dirty="0" smtClean="0"/>
              <a:t>Mars</a:t>
            </a:r>
            <a:r>
              <a:rPr lang="en-GB" sz="1800" i="1" dirty="0" smtClean="0"/>
              <a:t>]</a:t>
            </a:r>
            <a:endParaRPr lang="en-GB" sz="1800" i="1" dirty="0" smtClean="0"/>
          </a:p>
          <a:p>
            <a:endParaRPr lang="en-GB" sz="1800" i="1" dirty="0" smtClean="0"/>
          </a:p>
          <a:p>
            <a:r>
              <a:rPr lang="en-GB" sz="1800" dirty="0" smtClean="0"/>
              <a:t>What are the missing planets in Frank Sinatra’s song “Fly </a:t>
            </a:r>
            <a:r>
              <a:rPr lang="en-GB" sz="1800" dirty="0" smtClean="0"/>
              <a:t>Me To The Moon </a:t>
            </a:r>
            <a:r>
              <a:rPr lang="en-GB" sz="1800" dirty="0" smtClean="0"/>
              <a:t>Lyrics”?</a:t>
            </a:r>
          </a:p>
          <a:p>
            <a:r>
              <a:rPr lang="en-GB" sz="1800" dirty="0" smtClean="0"/>
              <a:t>Mars has seasons</a:t>
            </a:r>
            <a:r>
              <a:rPr lang="en-GB" sz="1800" dirty="0" smtClean="0"/>
              <a:t>. Jupiter, like Venus, has an axial tilt of only 3 degrees, so there is literally no difference between the seasons.</a:t>
            </a:r>
            <a:endParaRPr lang="en-GB" sz="1800" dirty="0"/>
          </a:p>
        </p:txBody>
      </p:sp>
      <p:pic>
        <p:nvPicPr>
          <p:cNvPr id="65539" name="Picture 3"/>
          <p:cNvPicPr>
            <a:picLocks noChangeAspect="1" noChangeArrowheads="1"/>
          </p:cNvPicPr>
          <p:nvPr/>
        </p:nvPicPr>
        <p:blipFill>
          <a:blip r:embed="rId2" cstate="print"/>
          <a:srcRect/>
          <a:stretch>
            <a:fillRect/>
          </a:stretch>
        </p:blipFill>
        <p:spPr bwMode="auto">
          <a:xfrm>
            <a:off x="6300192" y="2996952"/>
            <a:ext cx="2466975" cy="1847850"/>
          </a:xfrm>
          <a:prstGeom prst="rect">
            <a:avLst/>
          </a:prstGeom>
          <a:noFill/>
          <a:ln w="9525">
            <a:noFill/>
            <a:miter lim="800000"/>
            <a:headEnd/>
            <a:tailEnd/>
          </a:ln>
        </p:spPr>
      </p:pic>
      <p:pic>
        <p:nvPicPr>
          <p:cNvPr id="65540" name="Picture 4"/>
          <p:cNvPicPr>
            <a:picLocks noChangeAspect="1" noChangeArrowheads="1"/>
          </p:cNvPicPr>
          <p:nvPr/>
        </p:nvPicPr>
        <p:blipFill>
          <a:blip r:embed="rId3" cstate="print"/>
          <a:srcRect/>
          <a:stretch>
            <a:fillRect/>
          </a:stretch>
        </p:blipFill>
        <p:spPr bwMode="auto">
          <a:xfrm>
            <a:off x="467544" y="332656"/>
            <a:ext cx="5034375" cy="2664296"/>
          </a:xfrm>
          <a:prstGeom prst="rect">
            <a:avLst/>
          </a:prstGeom>
          <a:noFill/>
          <a:ln w="9525">
            <a:noFill/>
            <a:miter lim="800000"/>
            <a:headEnd/>
            <a:tailEnd/>
          </a:ln>
        </p:spPr>
      </p:pic>
      <p:pic>
        <p:nvPicPr>
          <p:cNvPr id="65541" name="Picture 5"/>
          <p:cNvPicPr>
            <a:picLocks noChangeAspect="1" noChangeArrowheads="1"/>
          </p:cNvPicPr>
          <p:nvPr/>
        </p:nvPicPr>
        <p:blipFill>
          <a:blip r:embed="rId4" cstate="print"/>
          <a:srcRect/>
          <a:stretch>
            <a:fillRect/>
          </a:stretch>
        </p:blipFill>
        <p:spPr bwMode="auto">
          <a:xfrm>
            <a:off x="5508104" y="476672"/>
            <a:ext cx="3323893" cy="24265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rmAutofit lnSpcReduction="10000"/>
          </a:bodyPr>
          <a:lstStyle/>
          <a:p>
            <a:r>
              <a:rPr lang="en-GB" sz="2800" b="1" dirty="0" smtClean="0"/>
              <a:t>Q5: Which </a:t>
            </a:r>
            <a:r>
              <a:rPr lang="en-GB" sz="2800" b="1" dirty="0"/>
              <a:t>planet has a moon named </a:t>
            </a:r>
            <a:r>
              <a:rPr lang="en-GB" sz="2800" b="1" dirty="0" err="1"/>
              <a:t>Phobos</a:t>
            </a:r>
            <a:r>
              <a:rPr lang="en-GB" sz="2800" b="1" dirty="0"/>
              <a:t> that is predicted to possibly smash into the planet sometime within the next 30-50 million years?</a:t>
            </a:r>
            <a:r>
              <a:rPr lang="en-GB" sz="2800" dirty="0"/>
              <a:t> </a:t>
            </a:r>
            <a:endParaRPr lang="en-GB" sz="2800" dirty="0" smtClean="0"/>
          </a:p>
          <a:p>
            <a:pPr marL="514350" indent="-514350">
              <a:buFont typeface="+mj-lt"/>
              <a:buAutoNum type="arabicPeriod"/>
            </a:pPr>
            <a:r>
              <a:rPr lang="en-GB" sz="2800" b="1" dirty="0"/>
              <a:t> </a:t>
            </a:r>
            <a:r>
              <a:rPr lang="en-GB" sz="2800" b="1" dirty="0" smtClean="0"/>
              <a:t>Mars</a:t>
            </a:r>
            <a:endParaRPr lang="en-GB" sz="2800" b="1" dirty="0"/>
          </a:p>
          <a:p>
            <a:pPr marL="514350" indent="-514350">
              <a:buFont typeface="+mj-lt"/>
              <a:buAutoNum type="arabicPeriod"/>
            </a:pPr>
            <a:r>
              <a:rPr lang="en-GB" sz="2800" dirty="0"/>
              <a:t> Uranus</a:t>
            </a:r>
          </a:p>
          <a:p>
            <a:pPr marL="514350" indent="-514350">
              <a:buFont typeface="+mj-lt"/>
              <a:buAutoNum type="arabicPeriod"/>
            </a:pPr>
            <a:r>
              <a:rPr lang="en-GB" sz="2800" dirty="0"/>
              <a:t> Jupiter</a:t>
            </a:r>
          </a:p>
          <a:p>
            <a:pPr marL="514350" indent="-514350">
              <a:buFont typeface="+mj-lt"/>
              <a:buAutoNum type="arabicPeriod"/>
            </a:pPr>
            <a:r>
              <a:rPr lang="en-GB" sz="2800" dirty="0"/>
              <a:t> Venus</a:t>
            </a:r>
          </a:p>
          <a:p>
            <a:endParaRPr lang="en-GB" dirty="0"/>
          </a:p>
        </p:txBody>
      </p:sp>
      <p:pic>
        <p:nvPicPr>
          <p:cNvPr id="5122" name="Picture 2"/>
          <p:cNvPicPr>
            <a:picLocks noChangeAspect="1" noChangeArrowheads="1"/>
          </p:cNvPicPr>
          <p:nvPr/>
        </p:nvPicPr>
        <p:blipFill>
          <a:blip r:embed="rId2" cstate="print"/>
          <a:srcRect/>
          <a:stretch>
            <a:fillRect/>
          </a:stretch>
        </p:blipFill>
        <p:spPr bwMode="auto">
          <a:xfrm>
            <a:off x="827584" y="620688"/>
            <a:ext cx="2162175" cy="21145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491880" y="764704"/>
            <a:ext cx="4200467" cy="18002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843808" y="4293096"/>
            <a:ext cx="5837751" cy="18722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Autofit/>
          </a:bodyPr>
          <a:lstStyle/>
          <a:p>
            <a:r>
              <a:rPr lang="en-GB" sz="2800" dirty="0" smtClean="0"/>
              <a:t>Q6: Named </a:t>
            </a:r>
            <a:r>
              <a:rPr lang="en-GB" sz="2800" dirty="0" smtClean="0"/>
              <a:t>after a Trojan prince in Greek mythology, what is the largest moon in our solar system, which can be seen in this photo of Jupiter?</a:t>
            </a:r>
          </a:p>
          <a:p>
            <a:pPr marL="514350" indent="-514350">
              <a:buFont typeface="+mj-lt"/>
              <a:buAutoNum type="arabicPeriod"/>
            </a:pPr>
            <a:r>
              <a:rPr lang="en-GB" sz="2800" dirty="0" smtClean="0"/>
              <a:t> </a:t>
            </a:r>
            <a:r>
              <a:rPr lang="en-GB" sz="2800" dirty="0" err="1" smtClean="0"/>
              <a:t>Dione</a:t>
            </a:r>
            <a:endParaRPr lang="en-GB" sz="2800" dirty="0" smtClean="0"/>
          </a:p>
          <a:p>
            <a:pPr marL="514350" indent="-514350">
              <a:buFont typeface="+mj-lt"/>
              <a:buAutoNum type="arabicPeriod"/>
            </a:pPr>
            <a:r>
              <a:rPr lang="en-GB" sz="2800" dirty="0" smtClean="0"/>
              <a:t> </a:t>
            </a:r>
            <a:r>
              <a:rPr lang="en-GB" sz="2800" dirty="0" err="1" smtClean="0"/>
              <a:t>Mimas</a:t>
            </a:r>
            <a:endParaRPr lang="en-GB" sz="2800" dirty="0" smtClean="0"/>
          </a:p>
          <a:p>
            <a:pPr marL="514350" indent="-514350">
              <a:buFont typeface="+mj-lt"/>
              <a:buAutoNum type="arabicPeriod"/>
            </a:pPr>
            <a:r>
              <a:rPr lang="en-GB" sz="2800" dirty="0" smtClean="0"/>
              <a:t> </a:t>
            </a:r>
            <a:r>
              <a:rPr lang="en-GB" sz="2800" b="1" dirty="0" smtClean="0"/>
              <a:t>Ganymede</a:t>
            </a:r>
          </a:p>
          <a:p>
            <a:pPr marL="514350" indent="-514350">
              <a:buFont typeface="+mj-lt"/>
              <a:buAutoNum type="arabicPeriod"/>
            </a:pPr>
            <a:r>
              <a:rPr lang="en-GB" sz="2800" dirty="0" smtClean="0"/>
              <a:t> Rhea</a:t>
            </a:r>
            <a:endParaRPr lang="en-GB" sz="2800" dirty="0"/>
          </a:p>
        </p:txBody>
      </p:sp>
      <p:pic>
        <p:nvPicPr>
          <p:cNvPr id="2050" name="Picture 2"/>
          <p:cNvPicPr>
            <a:picLocks noChangeAspect="1" noChangeArrowheads="1"/>
          </p:cNvPicPr>
          <p:nvPr/>
        </p:nvPicPr>
        <p:blipFill>
          <a:blip r:embed="rId2" cstate="print"/>
          <a:srcRect/>
          <a:stretch>
            <a:fillRect/>
          </a:stretch>
        </p:blipFill>
        <p:spPr bwMode="auto">
          <a:xfrm>
            <a:off x="827584" y="476672"/>
            <a:ext cx="1905000" cy="1905000"/>
          </a:xfrm>
          <a:prstGeom prst="rect">
            <a:avLst/>
          </a:prstGeom>
          <a:noFill/>
          <a:ln w="9525">
            <a:noFill/>
            <a:miter lim="800000"/>
            <a:headEnd/>
            <a:tailEnd/>
          </a:ln>
        </p:spPr>
      </p:pic>
      <p:pic>
        <p:nvPicPr>
          <p:cNvPr id="46081" name="Picture 1"/>
          <p:cNvPicPr>
            <a:picLocks noChangeAspect="1" noChangeArrowheads="1"/>
          </p:cNvPicPr>
          <p:nvPr/>
        </p:nvPicPr>
        <p:blipFill>
          <a:blip r:embed="rId3" cstate="print"/>
          <a:srcRect/>
          <a:stretch>
            <a:fillRect/>
          </a:stretch>
        </p:blipFill>
        <p:spPr bwMode="auto">
          <a:xfrm>
            <a:off x="3131840" y="548680"/>
            <a:ext cx="3594177" cy="1872208"/>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3923928" y="4437112"/>
            <a:ext cx="2581275" cy="17716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420888"/>
            <a:ext cx="7920880" cy="3751312"/>
          </a:xfrm>
        </p:spPr>
        <p:txBody>
          <a:bodyPr>
            <a:normAutofit fontScale="92500" lnSpcReduction="20000"/>
          </a:bodyPr>
          <a:lstStyle/>
          <a:p>
            <a:r>
              <a:rPr lang="en-GB" sz="2800" dirty="0" smtClean="0"/>
              <a:t>This beautiful image is of the Butterfly Nebula taken by the Hubble Space Telescope in the 1990s</a:t>
            </a:r>
            <a:r>
              <a:rPr lang="en-GB" sz="2800" dirty="0" smtClean="0"/>
              <a:t>.</a:t>
            </a:r>
          </a:p>
          <a:p>
            <a:endParaRPr lang="en-GB" sz="2800" dirty="0" smtClean="0"/>
          </a:p>
          <a:p>
            <a:r>
              <a:rPr lang="en-GB" sz="2800" dirty="0" smtClean="0"/>
              <a:t>Q7: What </a:t>
            </a:r>
            <a:r>
              <a:rPr lang="en-GB" sz="2800" dirty="0" smtClean="0"/>
              <a:t>kind of astronomical object is defined as an interstellar cloud of ionized gasses and dust?</a:t>
            </a:r>
          </a:p>
          <a:p>
            <a:pPr marL="514350" indent="-514350">
              <a:buFont typeface="+mj-lt"/>
              <a:buAutoNum type="arabicPeriod"/>
            </a:pPr>
            <a:r>
              <a:rPr lang="en-GB" sz="2800" dirty="0" smtClean="0"/>
              <a:t> Gas giant</a:t>
            </a:r>
          </a:p>
          <a:p>
            <a:pPr marL="514350" indent="-514350">
              <a:buFont typeface="+mj-lt"/>
              <a:buAutoNum type="arabicPeriod"/>
            </a:pPr>
            <a:r>
              <a:rPr lang="en-GB" sz="2800" dirty="0" smtClean="0"/>
              <a:t> Constellation</a:t>
            </a:r>
          </a:p>
          <a:p>
            <a:pPr marL="514350" indent="-514350">
              <a:buFont typeface="+mj-lt"/>
              <a:buAutoNum type="arabicPeriod"/>
            </a:pPr>
            <a:r>
              <a:rPr lang="en-GB" sz="2800" dirty="0" smtClean="0"/>
              <a:t> </a:t>
            </a:r>
            <a:r>
              <a:rPr lang="en-GB" sz="2800" b="1" dirty="0" smtClean="0"/>
              <a:t>Nebula</a:t>
            </a:r>
          </a:p>
          <a:p>
            <a:pPr marL="514350" indent="-514350">
              <a:buFont typeface="+mj-lt"/>
              <a:buAutoNum type="arabicPeriod"/>
            </a:pPr>
            <a:r>
              <a:rPr lang="en-GB" sz="2800" dirty="0" smtClean="0"/>
              <a:t> </a:t>
            </a:r>
            <a:r>
              <a:rPr lang="en-GB" sz="2800" dirty="0" smtClean="0"/>
              <a:t>Aurora</a:t>
            </a:r>
          </a:p>
          <a:p>
            <a:pPr marL="514350" indent="-514350">
              <a:buFont typeface="+mj-lt"/>
              <a:buAutoNum type="arabicPeriod"/>
            </a:pPr>
            <a:endParaRPr lang="en-GB" sz="2800" dirty="0" smtClean="0"/>
          </a:p>
        </p:txBody>
      </p:sp>
      <p:pic>
        <p:nvPicPr>
          <p:cNvPr id="3074" name="Picture 2"/>
          <p:cNvPicPr>
            <a:picLocks noChangeAspect="1" noChangeArrowheads="1"/>
          </p:cNvPicPr>
          <p:nvPr/>
        </p:nvPicPr>
        <p:blipFill>
          <a:blip r:embed="rId2" cstate="print"/>
          <a:srcRect/>
          <a:stretch>
            <a:fillRect/>
          </a:stretch>
        </p:blipFill>
        <p:spPr bwMode="auto">
          <a:xfrm>
            <a:off x="539552" y="404664"/>
            <a:ext cx="1905000" cy="1905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11560" y="2996952"/>
            <a:ext cx="7920880" cy="3175248"/>
          </a:xfrm>
        </p:spPr>
        <p:txBody>
          <a:bodyPr>
            <a:noAutofit/>
          </a:bodyPr>
          <a:lstStyle/>
          <a:p>
            <a:r>
              <a:rPr lang="en-GB" sz="3200" dirty="0" smtClean="0"/>
              <a:t>Q8: By </a:t>
            </a:r>
            <a:r>
              <a:rPr lang="en-GB" sz="3200" dirty="0" smtClean="0"/>
              <a:t>looking at this image, can you tell me what general kind of galaxy the Milky Way is?</a:t>
            </a:r>
          </a:p>
          <a:p>
            <a:pPr marL="514350" indent="-514350">
              <a:buFont typeface="+mj-lt"/>
              <a:buAutoNum type="arabicPeriod"/>
            </a:pPr>
            <a:r>
              <a:rPr lang="en-GB" sz="3200" dirty="0" smtClean="0"/>
              <a:t> Elliptical galaxy</a:t>
            </a:r>
          </a:p>
          <a:p>
            <a:pPr marL="514350" indent="-514350">
              <a:buFont typeface="+mj-lt"/>
              <a:buAutoNum type="arabicPeriod"/>
            </a:pPr>
            <a:r>
              <a:rPr lang="en-GB" sz="3200" dirty="0" smtClean="0"/>
              <a:t> </a:t>
            </a:r>
            <a:r>
              <a:rPr lang="en-GB" sz="3200" dirty="0" err="1" smtClean="0"/>
              <a:t>Lenticular</a:t>
            </a:r>
            <a:r>
              <a:rPr lang="en-GB" sz="3200" dirty="0" smtClean="0"/>
              <a:t> galaxy</a:t>
            </a:r>
          </a:p>
          <a:p>
            <a:pPr marL="514350" indent="-514350">
              <a:buFont typeface="+mj-lt"/>
              <a:buAutoNum type="arabicPeriod"/>
            </a:pPr>
            <a:r>
              <a:rPr lang="en-GB" sz="3200" dirty="0" smtClean="0"/>
              <a:t> Irregular galaxy</a:t>
            </a:r>
          </a:p>
          <a:p>
            <a:pPr marL="514350" indent="-514350">
              <a:buFont typeface="+mj-lt"/>
              <a:buAutoNum type="arabicPeriod"/>
            </a:pPr>
            <a:r>
              <a:rPr lang="en-GB" sz="3200" dirty="0" smtClean="0"/>
              <a:t> </a:t>
            </a:r>
            <a:r>
              <a:rPr lang="en-GB" sz="3200" b="1" dirty="0" smtClean="0"/>
              <a:t>Spiral galaxy</a:t>
            </a:r>
            <a:endParaRPr lang="en-GB" sz="3200" b="1" dirty="0"/>
          </a:p>
        </p:txBody>
      </p:sp>
      <p:pic>
        <p:nvPicPr>
          <p:cNvPr id="4098" name="Picture 2"/>
          <p:cNvPicPr>
            <a:picLocks noChangeAspect="1" noChangeArrowheads="1"/>
          </p:cNvPicPr>
          <p:nvPr/>
        </p:nvPicPr>
        <p:blipFill>
          <a:blip r:embed="rId2" cstate="print"/>
          <a:srcRect/>
          <a:stretch>
            <a:fillRect/>
          </a:stretch>
        </p:blipFill>
        <p:spPr bwMode="auto">
          <a:xfrm>
            <a:off x="683568" y="476672"/>
            <a:ext cx="1905000" cy="1905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3259</TotalTime>
  <Words>2253</Words>
  <Application>Microsoft Office PowerPoint</Application>
  <PresentationFormat>On-screen Show (4:3)</PresentationFormat>
  <Paragraphs>321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Astronomy Club Xmas Quiz 2017</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 Club Xmas Quiz 2017</dc:title>
  <dc:creator>TONY</dc:creator>
  <cp:lastModifiedBy>TONY</cp:lastModifiedBy>
  <cp:revision>71</cp:revision>
  <dcterms:created xsi:type="dcterms:W3CDTF">2016-11-29T20:43:37Z</dcterms:created>
  <dcterms:modified xsi:type="dcterms:W3CDTF">2016-12-03T00:20:57Z</dcterms:modified>
</cp:coreProperties>
</file>